
<file path=[Content_Types].xml><?xml version="1.0" encoding="utf-8"?>
<Types xmlns="http://schemas.openxmlformats.org/package/2006/content-types">
  <Default Extension="tiff" ContentType="image/tiff"/>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1"/>
  </p:notesMasterIdLst>
  <p:sldIdLst>
    <p:sldId id="859" r:id="rId3"/>
    <p:sldId id="1017" r:id="rId4"/>
    <p:sldId id="1024" r:id="rId5"/>
    <p:sldId id="1107" r:id="rId6"/>
    <p:sldId id="1018" r:id="rId7"/>
    <p:sldId id="1019" r:id="rId8"/>
    <p:sldId id="1105" r:id="rId9"/>
    <p:sldId id="1108" r:id="rId10"/>
    <p:sldId id="1089" r:id="rId11"/>
    <p:sldId id="1090" r:id="rId12"/>
    <p:sldId id="1023" r:id="rId13"/>
    <p:sldId id="1042" r:id="rId14"/>
    <p:sldId id="1030" r:id="rId15"/>
    <p:sldId id="1034" r:id="rId16"/>
    <p:sldId id="1031" r:id="rId17"/>
    <p:sldId id="1109" r:id="rId18"/>
    <p:sldId id="1093" r:id="rId19"/>
    <p:sldId id="1110" r:id="rId20"/>
    <p:sldId id="1111" r:id="rId21"/>
    <p:sldId id="1112" r:id="rId22"/>
    <p:sldId id="1033" r:id="rId23"/>
    <p:sldId id="1092" r:id="rId24"/>
    <p:sldId id="1043" r:id="rId25"/>
    <p:sldId id="1050" r:id="rId26"/>
    <p:sldId id="1051" r:id="rId27"/>
    <p:sldId id="1052" r:id="rId28"/>
    <p:sldId id="1053" r:id="rId29"/>
    <p:sldId id="1054" r:id="rId30"/>
    <p:sldId id="1055" r:id="rId31"/>
    <p:sldId id="1099" r:id="rId32"/>
    <p:sldId id="1057" r:id="rId33"/>
    <p:sldId id="1056" r:id="rId34"/>
    <p:sldId id="1113" r:id="rId35"/>
    <p:sldId id="1058" r:id="rId36"/>
    <p:sldId id="1062" r:id="rId37"/>
    <p:sldId id="1098" r:id="rId38"/>
    <p:sldId id="1063" r:id="rId39"/>
    <p:sldId id="1068" r:id="rId40"/>
    <p:sldId id="1060" r:id="rId41"/>
    <p:sldId id="1070" r:id="rId42"/>
    <p:sldId id="1067" r:id="rId43"/>
    <p:sldId id="1071" r:id="rId44"/>
    <p:sldId id="1096" r:id="rId45"/>
    <p:sldId id="1114" r:id="rId46"/>
    <p:sldId id="1073" r:id="rId47"/>
    <p:sldId id="1075" r:id="rId48"/>
    <p:sldId id="1074" r:id="rId49"/>
    <p:sldId id="1082" r:id="rId5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79" userDrawn="1">
          <p15:clr>
            <a:srgbClr val="A4A3A4"/>
          </p15:clr>
        </p15:guide>
        <p15:guide id="2" pos="388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79"/>
        <p:guide pos="3886"/>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905"/>
        <p:guide pos="2186"/>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notesMaster" Target="notesMasters/notesMaster1.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27.png"/><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14.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2.png"/><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7.png"/><Relationship Id="rId1" Type="http://schemas.openxmlformats.org/officeDocument/2006/relationships/image" Target="../media/image47.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8.png"/><Relationship Id="rId1" Type="http://schemas.openxmlformats.org/officeDocument/2006/relationships/image" Target="../media/image35.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8.png"/><Relationship Id="rId2" Type="http://schemas.openxmlformats.org/officeDocument/2006/relationships/image" Target="../media/image37.png"/><Relationship Id="rId1" Type="http://schemas.openxmlformats.org/officeDocument/2006/relationships/image" Target="../media/image49.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image" Target="../media/image50.png"/></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14.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5.png"/><Relationship Id="rId2" Type="http://schemas.openxmlformats.org/officeDocument/2006/relationships/image" Target="../media/image53.png"/><Relationship Id="rId1" Type="http://schemas.openxmlformats.org/officeDocument/2006/relationships/image" Target="../media/image52.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14.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4.png"/></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55.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7.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6.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3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水溶液中的离子反应</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第一单元  弱电解质的电离平衡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234673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多元弱酸分步电离，必须</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分步写出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，不可合并。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多元弱碱分步电离，</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一步写出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2346733"/>
              </a:xfrm>
              <a:blipFill rotWithShape="1">
                <a:blip r:embed="rId1"/>
                <a:stretch>
                  <a:fillRect l="-2" t="-27" r="1" b="17"/>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1758" y="746120"/>
            <a:ext cx="11502992" cy="4680520"/>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32156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酸式盐的电离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强酸的酸式盐完全电离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一步写出。如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HS</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熔融状态</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弱酸的酸式盐第一步完全电离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第二步部分电离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一般只要写出第一步。如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NaHCO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HC</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两性化合物双向电离。如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Al</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321568"/>
              </a:xfrm>
              <a:blipFill rotWithShape="1">
                <a:blip r:embed="rId2"/>
                <a:stretch>
                  <a:fillRect l="-2" t="-15" r="1" b="-6530"/>
                </a:stretch>
              </a:blipFill>
            </p:spPr>
            <p:txBody>
              <a:bodyPr/>
              <a:lstStyle/>
              <a:p>
                <a:r>
                  <a:rPr lang="zh-CN" altLang="en-US">
                    <a:noFill/>
                  </a:rPr>
                  <a:t> </a:t>
                </a:r>
              </a:p>
            </p:txBody>
          </p:sp>
        </mc:Fallback>
      </mc:AlternateContent>
      <p:pic>
        <p:nvPicPr>
          <p:cNvPr id="9" name="图片 8"/>
          <p:cNvPicPr/>
          <p:nvPr/>
        </p:nvPicPr>
        <p:blipFill rotWithShape="1">
          <a:blip r:embed="rId3">
            <a:clrChange>
              <a:clrFrom>
                <a:srgbClr val="FFFFFF"/>
              </a:clrFrom>
              <a:clrTo>
                <a:srgbClr val="FFFFFF">
                  <a:alpha val="0"/>
                </a:srgbClr>
              </a:clrTo>
            </a:clrChange>
          </a:blip>
          <a:srcRect t="54187" r="-3401" b="-1"/>
          <a:stretch>
            <a:fillRect/>
          </a:stretch>
        </p:blipFill>
        <p:spPr>
          <a:xfrm>
            <a:off x="6440508" y="4138367"/>
            <a:ext cx="1355460" cy="227873"/>
          </a:xfrm>
          <a:prstGeom prst="rect">
            <a:avLst/>
          </a:prstGeom>
        </p:spPr>
      </p:pic>
      <p:pic>
        <p:nvPicPr>
          <p:cNvPr id="11" name="名师点拨.EPS" descr="id:2147494032;FounderCES"/>
          <p:cNvPicPr/>
          <p:nvPr/>
        </p:nvPicPr>
        <p:blipFill>
          <a:blip r:embed="rId4"/>
          <a:stretch>
            <a:fillRect/>
          </a:stretch>
        </p:blipFill>
        <p:spPr>
          <a:xfrm>
            <a:off x="485648" y="882842"/>
            <a:ext cx="1578191" cy="368808"/>
          </a:xfrm>
          <a:prstGeom prst="rect">
            <a:avLst/>
          </a:prstGeom>
        </p:spPr>
      </p:pic>
      <p:sp>
        <p:nvSpPr>
          <p:cNvPr id="5" name="矩形 4"/>
          <p:cNvSpPr/>
          <p:nvPr/>
        </p:nvSpPr>
        <p:spPr>
          <a:xfrm>
            <a:off x="6484551" y="3782630"/>
            <a:ext cx="1217000" cy="400110"/>
          </a:xfrm>
          <a:prstGeom prst="rect">
            <a:avLst/>
          </a:prstGeom>
        </p:spPr>
        <p:txBody>
          <a:bodyPr wrap="none">
            <a:spAutoFit/>
          </a:bodyPr>
          <a:lstStyle/>
          <a:p>
            <a:r>
              <a:rPr lang="zh-CN" altLang="zh-CN" sz="2000" smtClean="0">
                <a:solidFill>
                  <a:srgbClr val="000000"/>
                </a:solidFill>
                <a:ea typeface="仿宋" panose="02010609060101010101" pitchFamily="49" charset="-122"/>
                <a:cs typeface="Times New Roman" panose="02020603050405020304" pitchFamily="18" charset="0"/>
              </a:rPr>
              <a:t>酸式</a:t>
            </a:r>
            <a:r>
              <a:rPr lang="zh-CN" altLang="zh-CN" sz="2000">
                <a:solidFill>
                  <a:srgbClr val="000000"/>
                </a:solidFill>
                <a:ea typeface="仿宋" panose="02010609060101010101" pitchFamily="49" charset="-122"/>
                <a:cs typeface="Times New Roman" panose="02020603050405020304" pitchFamily="18" charset="0"/>
              </a:rPr>
              <a:t>电离</a:t>
            </a:r>
            <a:endParaRPr lang="zh-CN" altLang="en-US" sz="2000"/>
          </a:p>
        </p:txBody>
      </p:sp>
      <p:pic>
        <p:nvPicPr>
          <p:cNvPr id="12" name="图片 11"/>
          <p:cNvPicPr/>
          <p:nvPr/>
        </p:nvPicPr>
        <p:blipFill rotWithShape="1">
          <a:blip r:embed="rId3">
            <a:clrChange>
              <a:clrFrom>
                <a:srgbClr val="FFFFFF"/>
              </a:clrFrom>
              <a:clrTo>
                <a:srgbClr val="FFFFFF">
                  <a:alpha val="0"/>
                </a:srgbClr>
              </a:clrTo>
            </a:clrChange>
          </a:blip>
          <a:srcRect t="54187" r="-3401" b="-1"/>
          <a:stretch>
            <a:fillRect/>
          </a:stretch>
        </p:blipFill>
        <p:spPr>
          <a:xfrm>
            <a:off x="550590" y="4725144"/>
            <a:ext cx="1355460" cy="227873"/>
          </a:xfrm>
          <a:prstGeom prst="rect">
            <a:avLst/>
          </a:prstGeom>
        </p:spPr>
      </p:pic>
      <p:sp>
        <p:nvSpPr>
          <p:cNvPr id="13" name="矩形 12"/>
          <p:cNvSpPr/>
          <p:nvPr/>
        </p:nvSpPr>
        <p:spPr>
          <a:xfrm>
            <a:off x="594633" y="4369407"/>
            <a:ext cx="1217000" cy="400110"/>
          </a:xfrm>
          <a:prstGeom prst="rect">
            <a:avLst/>
          </a:prstGeom>
        </p:spPr>
        <p:txBody>
          <a:bodyPr wrap="none">
            <a:spAutoFit/>
          </a:bodyPr>
          <a:lstStyle/>
          <a:p>
            <a:r>
              <a:rPr lang="zh-CN" altLang="en-US" sz="2000" smtClean="0">
                <a:solidFill>
                  <a:srgbClr val="000000"/>
                </a:solidFill>
                <a:ea typeface="仿宋" panose="02010609060101010101" pitchFamily="49" charset="-122"/>
                <a:cs typeface="Times New Roman" panose="02020603050405020304" pitchFamily="18" charset="0"/>
              </a:rPr>
              <a:t>碱</a:t>
            </a:r>
            <a:r>
              <a:rPr lang="zh-CN" altLang="zh-CN" sz="2000" smtClean="0">
                <a:solidFill>
                  <a:srgbClr val="000000"/>
                </a:solidFill>
                <a:ea typeface="仿宋" panose="02010609060101010101" pitchFamily="49" charset="-122"/>
                <a:cs typeface="Times New Roman" panose="02020603050405020304" pitchFamily="18" charset="0"/>
              </a:rPr>
              <a:t>式</a:t>
            </a:r>
            <a:r>
              <a:rPr lang="zh-CN" altLang="zh-CN" sz="2000">
                <a:solidFill>
                  <a:srgbClr val="000000"/>
                </a:solidFill>
                <a:ea typeface="仿宋" panose="02010609060101010101" pitchFamily="49" charset="-122"/>
                <a:cs typeface="Times New Roman" panose="02020603050405020304" pitchFamily="18" charset="0"/>
              </a:rPr>
              <a:t>电离</a:t>
            </a:r>
            <a:endParaRPr lang="zh-CN" altLang="en-US"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弱</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电解质的电离平衡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如温度、浓度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下，弱电解质分子电离成离子的速率和离子结合成弱电解质分子的速率相等，电离过程就达到了电离平衡状态。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建立过程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1700;FounderCES"/>
          <p:cNvPicPr/>
          <p:nvPr/>
        </p:nvPicPr>
        <p:blipFill>
          <a:blip r:embed="rId1"/>
          <a:stretch>
            <a:fillRect/>
          </a:stretch>
        </p:blipFill>
        <p:spPr>
          <a:xfrm>
            <a:off x="478582" y="908720"/>
            <a:ext cx="1240155" cy="329565"/>
          </a:xfrm>
          <a:prstGeom prst="rect">
            <a:avLst/>
          </a:prstGeom>
        </p:spPr>
      </p:pic>
      <p:pic>
        <p:nvPicPr>
          <p:cNvPr id="4" name="mm633.jpg" descr="id:2147494046;FounderCES"/>
          <p:cNvPicPr/>
          <p:nvPr/>
        </p:nvPicPr>
        <p:blipFill>
          <a:blip r:embed="rId2">
            <a:clrChange>
              <a:clrFrom>
                <a:srgbClr val="FFFFFE"/>
              </a:clrFrom>
              <a:clrTo>
                <a:srgbClr val="FFFFFE">
                  <a:alpha val="0"/>
                </a:srgbClr>
              </a:clrTo>
            </a:clrChange>
          </a:blip>
          <a:stretch>
            <a:fillRect/>
          </a:stretch>
        </p:blipFill>
        <p:spPr>
          <a:xfrm>
            <a:off x="3402968" y="3136435"/>
            <a:ext cx="5201805" cy="2164773"/>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电离平衡的特征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弱：研究对象为弱电解质。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等：弱电解质分子电离成离子的速率和离子结合成弱电解质分子的速率相等。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动：电离平衡是动态平衡。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定：达到平衡时，溶液中离子浓度和弱电解质分子浓度保持不变。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变：条件改变，平衡可能发生移动，各粒子的浓度可能发生改变。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0823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电离平衡移动的影响因素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温度：弱电解质的电离一般是吸热过程，升高温度会使电离平衡向电离的方向移动，电离程度增大。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浓度：在一定温度下，同一弱电解质的溶液，浓度越小，离子相互碰撞结合为分子的概率越小，电离程度越大。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同离子效应：加入与弱电解质具有相同离子的电解质时，可使电离平衡向结合成弱电解质分子的方向移动，电离程度减小。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化学反应：加入能与弱电解质电离出的离子发生反应的离子时，电离平衡向电离方向移动，电离程度增大。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214102"/>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离常数与电离度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电离常数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温度下，当弱电解质的电离达到平衡时，溶液里各组分的浓度之间存在一定的关系。对一元弱酸或一元弱碱来说，溶液中弱电解质电离所生成的各种离子浓度的乘积，与溶液中未电离分子的浓度之比是一个常数，这个常数叫作电离平衡常数，简称电离常数，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1735;FounderCES"/>
          <p:cNvPicPr/>
          <p:nvPr/>
        </p:nvPicPr>
        <p:blipFill>
          <a:blip r:embed="rId1"/>
          <a:stretch>
            <a:fillRect/>
          </a:stretch>
        </p:blipFill>
        <p:spPr>
          <a:xfrm>
            <a:off x="478582" y="904634"/>
            <a:ext cx="1352535" cy="35924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62092"/>
              </a:xfrm>
            </p:spPr>
            <p:txBody>
              <a:bodyPr/>
              <a:lstStyle/>
              <a:p>
                <a:pPr marL="630555" indent="-630555" hangingPunct="0">
                  <a:spcAft>
                    <a:spcPts val="0"/>
                  </a:spcAft>
                  <a:tabLst>
                    <a:tab pos="5645150" algn="l"/>
                    <a:tab pos="986155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tabLst>
                    <a:tab pos="5645150" algn="l"/>
                    <a:tab pos="9861550"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一元弱酸、一元弱碱的电离平衡常数</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tabLst>
                    <a:tab pos="5645150" algn="l"/>
                    <a:tab pos="9861550"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tabLst>
                    <a:tab pos="5645150" algn="l"/>
                    <a:tab pos="9861550" algn="l"/>
                  </a:tabLs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tabLst>
                    <a:tab pos="5645150" algn="l"/>
                    <a:tab pos="9861550"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marL="630555" indent="-630555" hangingPunct="0">
                  <a:spcAft>
                    <a:spcPts val="0"/>
                  </a:spcAft>
                  <a:tabLst>
                    <a:tab pos="5645150" algn="l"/>
                    <a:tab pos="9861550"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𝑶</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62092"/>
              </a:xfrm>
              <a:blipFill rotWithShape="1">
                <a:blip r:embed="rId1"/>
                <a:stretch>
                  <a:fillRect l="-2" t="-14" r="1" b="-1493"/>
                </a:stretch>
              </a:blipFill>
            </p:spPr>
            <p:txBody>
              <a:bodyPr/>
              <a:lstStyle/>
              <a:p>
                <a:r>
                  <a:rPr lang="zh-CN" altLang="en-US">
                    <a:noFill/>
                  </a:rPr>
                  <a:t> </a:t>
                </a:r>
              </a:p>
            </p:txBody>
          </p:sp>
        </mc:Fallback>
      </mc:AlternateContent>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26075"/>
              </a:xfrm>
            </p:spPr>
            <p:txBody>
              <a:bodyPr/>
              <a:lstStyle/>
              <a:p>
                <a:pPr hangingPunct="0"/>
                <a:r>
                  <a:rPr lang="en-US" altLang="zh-CN" b="1"/>
                  <a:t>②</a:t>
                </a:r>
                <a:r>
                  <a:rPr lang="zh-CN" altLang="zh-CN" b="1"/>
                  <a:t>多元弱酸的电离平衡常数</a:t>
                </a:r>
                <a:endParaRPr lang="zh-CN" altLang="zh-CN"/>
              </a:p>
              <a:p>
                <a:pPr hangingPunct="0"/>
                <a:r>
                  <a:rPr lang="en-US" altLang="zh-CN" b="1" smtClean="0"/>
                  <a:t>        </a:t>
                </a:r>
                <a:r>
                  <a:rPr lang="zh-CN" altLang="zh-CN" b="1" smtClean="0"/>
                  <a:t>多</a:t>
                </a:r>
                <a:r>
                  <a:rPr lang="zh-CN" altLang="zh-CN" b="1"/>
                  <a:t>元弱酸的电离是分步进行的，每步各有电离平衡常数，通常用</a:t>
                </a:r>
                <a:r>
                  <a:rPr lang="en-US" altLang="zh-CN" b="1" i="1"/>
                  <a:t>K</a:t>
                </a:r>
                <a:r>
                  <a:rPr lang="en-US" altLang="zh-CN" b="1" baseline="-25000"/>
                  <a:t>a1</a:t>
                </a:r>
                <a:r>
                  <a:rPr lang="zh-CN" altLang="zh-CN" b="1"/>
                  <a:t>、</a:t>
                </a:r>
                <a:r>
                  <a:rPr lang="en-US" altLang="zh-CN" b="1" i="1"/>
                  <a:t>K</a:t>
                </a:r>
                <a:r>
                  <a:rPr lang="en-US" altLang="zh-CN" b="1" baseline="-25000"/>
                  <a:t>a2</a:t>
                </a:r>
                <a:r>
                  <a:rPr lang="zh-CN" altLang="zh-CN" b="1"/>
                  <a:t>等来分别表示。例如</a:t>
                </a:r>
                <a:endParaRPr lang="zh-CN" altLang="zh-CN"/>
              </a:p>
              <a:p>
                <a:pPr hangingPunct="0"/>
                <a:r>
                  <a:rPr lang="en-US" altLang="zh-CN" b="1"/>
                  <a:t>H</a:t>
                </a:r>
                <a:r>
                  <a:rPr lang="en-US" altLang="zh-CN" b="1" baseline="-25000"/>
                  <a:t>2</a:t>
                </a:r>
                <a:r>
                  <a:rPr lang="en-US" altLang="zh-CN" b="1"/>
                  <a:t>CO</a:t>
                </a:r>
                <a:r>
                  <a:rPr lang="en-US" altLang="zh-CN" b="1" baseline="-25000"/>
                  <a:t>3</a:t>
                </a:r>
                <a:r>
                  <a:rPr lang="en-US" altLang="zh-CN" b="1"/>
                  <a:t>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t>H</a:t>
                </a:r>
                <a:r>
                  <a:rPr lang="en-US" altLang="zh-CN" b="1" baseline="30000" smtClean="0"/>
                  <a:t>+</a:t>
                </a:r>
                <a:r>
                  <a:rPr lang="zh-CN" altLang="zh-CN" b="1" smtClean="0"/>
                  <a:t>＋</a:t>
                </a:r>
                <a:r>
                  <a:rPr lang="en-US" altLang="zh-CN" b="1"/>
                  <a:t>HC</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t>	</a:t>
                </a:r>
                <a:r>
                  <a:rPr lang="en-US" altLang="zh-CN" b="1" i="1"/>
                  <a:t>K</a:t>
                </a:r>
                <a:r>
                  <a:rPr lang="en-US" altLang="zh-CN" b="1" baseline="-25000"/>
                  <a:t>a1</a:t>
                </a:r>
                <a:r>
                  <a:rPr lang="zh-CN" altLang="zh-CN" b="1"/>
                  <a:t>＝</a:t>
                </a:r>
                <a14:m>
                  <m:oMath xmlns:m="http://schemas.openxmlformats.org/officeDocument/2006/math">
                    <m:f>
                      <m:fPr>
                        <m:ctrlPr>
                          <a:rPr lang="zh-CN" altLang="zh-CN" b="1" i="1">
                            <a:latin typeface="Cambria Math" panose="02040503050406030204" pitchFamily="18" charset="0"/>
                          </a:rPr>
                        </m:ctrlPr>
                      </m:fPr>
                      <m:num>
                        <m:r>
                          <a:rPr lang="en-US" altLang="zh-CN" b="1" i="1">
                            <a:latin typeface="Cambria Math" panose="02040503050406030204" pitchFamily="18" charset="0"/>
                          </a:rPr>
                          <m:t>𝒄</m:t>
                        </m:r>
                        <m:r>
                          <m:rPr>
                            <m:nor/>
                          </m:rPr>
                          <a:rPr lang="en-US" altLang="zh-CN" b="1">
                            <a:latin typeface="Cambria Math" panose="02040503050406030204" pitchFamily="18" charset="0"/>
                          </a:rPr>
                          <m:t>(</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𝐇</m:t>
                            </m:r>
                          </m:e>
                          <m:sup>
                            <m:r>
                              <a:rPr lang="en-US" altLang="zh-CN" b="1" i="1">
                                <a:latin typeface="Cambria Math" panose="02040503050406030204" pitchFamily="18" charset="0"/>
                              </a:rPr>
                              <m:t>+</m:t>
                            </m:r>
                          </m:sup>
                        </m:sSup>
                        <m:r>
                          <m:rPr>
                            <m:nor/>
                          </m:rPr>
                          <a:rPr lang="en-US" altLang="zh-CN" b="1">
                            <a:latin typeface="Cambria Math" panose="02040503050406030204" pitchFamily="18" charset="0"/>
                          </a:rPr>
                          <m:t>)·</m:t>
                        </m:r>
                        <m:r>
                          <a:rPr lang="en-US" altLang="zh-CN" b="1" i="1">
                            <a:latin typeface="Cambria Math" panose="02040503050406030204" pitchFamily="18" charset="0"/>
                          </a:rPr>
                          <m:t>𝒄</m:t>
                        </m:r>
                        <m:r>
                          <m:rPr>
                            <m:nor/>
                          </m:rPr>
                          <a:rPr lang="en-US" altLang="zh-CN" b="1">
                            <a:latin typeface="Cambria Math" panose="02040503050406030204" pitchFamily="18" charset="0"/>
                          </a:rPr>
                          <m:t>(</m:t>
                        </m:r>
                        <m:r>
                          <a:rPr lang="en-US" altLang="zh-CN" b="1" i="1">
                            <a:latin typeface="Cambria Math" panose="02040503050406030204" pitchFamily="18" charset="0"/>
                          </a:rPr>
                          <m:t>𝐇𝐂</m:t>
                        </m:r>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r>
                          <m:rPr>
                            <m:nor/>
                          </m:rPr>
                          <a:rPr lang="en-US" altLang="zh-CN" b="1">
                            <a:latin typeface="Cambria Math" panose="02040503050406030204" pitchFamily="18" charset="0"/>
                          </a:rPr>
                          <m:t>)</m:t>
                        </m:r>
                      </m:num>
                      <m:den>
                        <m:r>
                          <a:rPr lang="en-US" altLang="zh-CN" b="1" i="1">
                            <a:latin typeface="Cambria Math" panose="02040503050406030204" pitchFamily="18" charset="0"/>
                          </a:rPr>
                          <m:t>𝒄</m:t>
                        </m:r>
                        <m:r>
                          <m:rPr>
                            <m:nor/>
                          </m:rPr>
                          <a:rPr lang="en-US" altLang="zh-CN" b="1">
                            <a:latin typeface="Cambria Math" panose="02040503050406030204" pitchFamily="18" charset="0"/>
                          </a:rPr>
                          <m:t>(</m:t>
                        </m:r>
                        <m:sSub>
                          <m:sSubPr>
                            <m:ctrlPr>
                              <a:rPr lang="zh-CN" altLang="zh-CN" b="1" i="1">
                                <a:latin typeface="Cambria Math" panose="02040503050406030204" pitchFamily="18" charset="0"/>
                              </a:rPr>
                            </m:ctrlPr>
                          </m:sSubPr>
                          <m:e>
                            <m:r>
                              <a:rPr lang="en-US" altLang="zh-CN" b="1" i="1">
                                <a:latin typeface="Cambria Math" panose="02040503050406030204" pitchFamily="18" charset="0"/>
                              </a:rPr>
                              <m:t>𝐇</m:t>
                            </m:r>
                          </m:e>
                          <m:sub>
                            <m:r>
                              <a:rPr lang="en-US" altLang="zh-CN" b="1" i="1">
                                <a:latin typeface="Cambria Math" panose="02040503050406030204" pitchFamily="18" charset="0"/>
                              </a:rPr>
                              <m:t>𝟐</m:t>
                            </m:r>
                          </m:sub>
                        </m:sSub>
                        <m:r>
                          <a:rPr lang="en-US" altLang="zh-CN" b="1" i="1">
                            <a:latin typeface="Cambria Math" panose="02040503050406030204" pitchFamily="18" charset="0"/>
                          </a:rPr>
                          <m:t>𝑪</m:t>
                        </m:r>
                        <m:sSub>
                          <m:sSubPr>
                            <m:ctrlPr>
                              <a:rPr lang="zh-CN" altLang="zh-CN" b="1" i="1">
                                <a:latin typeface="Cambria Math" panose="02040503050406030204" pitchFamily="18" charset="0"/>
                              </a:rPr>
                            </m:ctrlPr>
                          </m:sSub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Sub>
                        <m:r>
                          <m:rPr>
                            <m:nor/>
                          </m:rPr>
                          <a:rPr lang="en-US" altLang="zh-CN" b="1">
                            <a:latin typeface="Cambria Math" panose="02040503050406030204" pitchFamily="18" charset="0"/>
                          </a:rPr>
                          <m:t>)</m:t>
                        </m:r>
                      </m:den>
                    </m:f>
                  </m:oMath>
                </a14:m>
                <a:endParaRPr lang="zh-CN" altLang="zh-CN"/>
              </a:p>
              <a:p>
                <a:pPr hangingPunct="0"/>
                <a:r>
                  <a:rPr lang="en-US" altLang="zh-CN" b="1"/>
                  <a:t>HC</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t>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t>H</a:t>
                </a:r>
                <a:r>
                  <a:rPr lang="en-US" altLang="zh-CN" b="1" baseline="30000" smtClean="0"/>
                  <a:t>+</a:t>
                </a:r>
                <a:r>
                  <a:rPr lang="zh-CN" altLang="zh-CN" b="1" smtClean="0"/>
                  <a:t>＋</a:t>
                </a:r>
                <a:r>
                  <a:rPr lang="en-US" altLang="zh-CN" b="1"/>
                  <a:t>C</a:t>
                </a:r>
                <a14:m>
                  <m:oMath xmlns:m="http://schemas.openxmlformats.org/officeDocument/2006/math">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a:latin typeface="Cambria Math" panose="020405030504060302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en-US" altLang="zh-CN" b="1"/>
                  <a:t>	</a:t>
                </a:r>
                <a:r>
                  <a:rPr lang="en-US" altLang="zh-CN" b="1" i="1"/>
                  <a:t>K</a:t>
                </a:r>
                <a:r>
                  <a:rPr lang="en-US" altLang="zh-CN" b="1" baseline="-25000"/>
                  <a:t>a2</a:t>
                </a:r>
                <a:r>
                  <a:rPr lang="zh-CN" altLang="zh-CN" b="1"/>
                  <a:t>＝</a:t>
                </a:r>
                <a14:m>
                  <m:oMath xmlns:m="http://schemas.openxmlformats.org/officeDocument/2006/math">
                    <m:f>
                      <m:fPr>
                        <m:ctrlPr>
                          <a:rPr lang="zh-CN" altLang="zh-CN" b="1" i="1">
                            <a:latin typeface="Cambria Math" panose="02040503050406030204" pitchFamily="18" charset="0"/>
                          </a:rPr>
                        </m:ctrlPr>
                      </m:fPr>
                      <m:num>
                        <m:r>
                          <a:rPr lang="en-US" altLang="zh-CN" b="1" i="1">
                            <a:latin typeface="Cambria Math" panose="02040503050406030204" pitchFamily="18" charset="0"/>
                          </a:rPr>
                          <m:t>𝒄</m:t>
                        </m:r>
                        <m:r>
                          <m:rPr>
                            <m:nor/>
                          </m:rPr>
                          <a:rPr lang="en-US" altLang="zh-CN" b="1">
                            <a:latin typeface="Cambria Math" panose="02040503050406030204" pitchFamily="18" charset="0"/>
                          </a:rPr>
                          <m:t>(</m:t>
                        </m:r>
                        <m:sSup>
                          <m:sSupPr>
                            <m:ctrlPr>
                              <a:rPr lang="zh-CN" altLang="zh-CN" b="1" i="1">
                                <a:latin typeface="Cambria Math" panose="02040503050406030204" pitchFamily="18" charset="0"/>
                              </a:rPr>
                            </m:ctrlPr>
                          </m:sSupPr>
                          <m:e>
                            <m:r>
                              <a:rPr lang="en-US" altLang="zh-CN" b="1" i="1">
                                <a:latin typeface="Cambria Math" panose="02040503050406030204" pitchFamily="18" charset="0"/>
                              </a:rPr>
                              <m:t>𝐇</m:t>
                            </m:r>
                          </m:e>
                          <m:sup>
                            <m:r>
                              <a:rPr lang="en-US" altLang="zh-CN" b="1" i="1">
                                <a:latin typeface="Cambria Math" panose="02040503050406030204" pitchFamily="18" charset="0"/>
                              </a:rPr>
                              <m:t>+</m:t>
                            </m:r>
                          </m:sup>
                        </m:sSup>
                        <m:r>
                          <m:rPr>
                            <m:nor/>
                          </m:rPr>
                          <a:rPr lang="en-US" altLang="zh-CN" b="1">
                            <a:latin typeface="Cambria Math" panose="02040503050406030204" pitchFamily="18" charset="0"/>
                          </a:rPr>
                          <m:t>)·</m:t>
                        </m:r>
                        <m:r>
                          <a:rPr lang="en-US" altLang="zh-CN" b="1" i="1">
                            <a:latin typeface="Cambria Math" panose="02040503050406030204" pitchFamily="18" charset="0"/>
                          </a:rPr>
                          <m:t>𝒄</m:t>
                        </m:r>
                        <m:r>
                          <m:rPr>
                            <m:nor/>
                          </m:rPr>
                          <a:rPr lang="en-US" altLang="zh-CN" b="1">
                            <a:latin typeface="Cambria Math" panose="02040503050406030204" pitchFamily="18" charset="0"/>
                          </a:rPr>
                          <m:t>(</m:t>
                        </m:r>
                        <m:r>
                          <a:rPr lang="en-US" altLang="zh-CN" b="1" i="1">
                            <a:latin typeface="Cambria Math" panose="02040503050406030204" pitchFamily="18" charset="0"/>
                          </a:rPr>
                          <m:t>𝐂</m:t>
                        </m:r>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en-US" altLang="zh-CN" b="1" i="1">
                                <a:latin typeface="Cambria Math" panose="02040503050406030204" pitchFamily="18" charset="0"/>
                              </a:rPr>
                              <m:t>𝟐</m:t>
                            </m:r>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r>
                          <m:rPr>
                            <m:nor/>
                          </m:rPr>
                          <a:rPr lang="en-US" altLang="zh-CN" b="1">
                            <a:latin typeface="Cambria Math" panose="02040503050406030204" pitchFamily="18" charset="0"/>
                          </a:rPr>
                          <m:t>)</m:t>
                        </m:r>
                      </m:num>
                      <m:den>
                        <m:r>
                          <a:rPr lang="en-US" altLang="zh-CN" b="1" i="1">
                            <a:latin typeface="Cambria Math" panose="02040503050406030204" pitchFamily="18" charset="0"/>
                          </a:rPr>
                          <m:t>𝒄</m:t>
                        </m:r>
                        <m:r>
                          <m:rPr>
                            <m:nor/>
                          </m:rPr>
                          <a:rPr lang="en-US" altLang="zh-CN" b="1">
                            <a:latin typeface="Cambria Math" panose="02040503050406030204" pitchFamily="18" charset="0"/>
                          </a:rPr>
                          <m:t>(</m:t>
                        </m:r>
                        <m:r>
                          <a:rPr lang="en-US" altLang="zh-CN" b="1" i="1">
                            <a:latin typeface="Cambria Math" panose="02040503050406030204" pitchFamily="18" charset="0"/>
                          </a:rPr>
                          <m:t>𝐇𝐂</m:t>
                        </m:r>
                        <m:sSubSup>
                          <m:sSubSupPr>
                            <m:ctrlPr>
                              <a:rPr lang="zh-CN" altLang="zh-CN" b="1" i="1">
                                <a:latin typeface="Cambria Math" panose="02040503050406030204" pitchFamily="18" charset="0"/>
                              </a:rPr>
                            </m:ctrlPr>
                          </m:sSubSupPr>
                          <m:e>
                            <m:r>
                              <a:rPr lang="en-US" altLang="zh-CN" b="1" i="1">
                                <a:latin typeface="Cambria Math" panose="02040503050406030204" pitchFamily="18" charset="0"/>
                              </a:rPr>
                              <m:t>𝐎</m:t>
                            </m:r>
                          </m:e>
                          <m:sub>
                            <m:r>
                              <a:rPr lang="en-US" altLang="zh-CN" b="1" i="1">
                                <a:latin typeface="Cambria Math" panose="02040503050406030204" pitchFamily="18" charset="0"/>
                              </a:rPr>
                              <m:t>𝟑</m:t>
                            </m:r>
                          </m:sub>
                          <m:sup>
                            <m:r>
                              <a:rPr lang="zh-CN" altLang="zh-CN" b="1" i="1">
                                <a:latin typeface="Cambria Math" panose="02040503050406030204" pitchFamily="18" charset="0"/>
                              </a:rPr>
                              <m:t>－</m:t>
                            </m:r>
                          </m:sup>
                        </m:sSubSup>
                        <m:r>
                          <m:rPr>
                            <m:nor/>
                          </m:rPr>
                          <a:rPr lang="en-US" altLang="zh-CN" b="1">
                            <a:latin typeface="Cambria Math" panose="02040503050406030204" pitchFamily="18" charset="0"/>
                          </a:rPr>
                          <m:t>)</m:t>
                        </m:r>
                      </m:den>
                    </m:f>
                  </m:oMath>
                </a14:m>
                <a:endParaRPr lang="zh-CN" altLang="zh-CN"/>
              </a:p>
              <a:p>
                <a:r>
                  <a:rPr lang="en-US" altLang="zh-CN" b="1" smtClean="0"/>
                  <a:t>        </a:t>
                </a:r>
                <a:r>
                  <a:rPr lang="zh-CN" altLang="zh-CN" b="1" smtClean="0"/>
                  <a:t>对</a:t>
                </a:r>
                <a:r>
                  <a:rPr lang="zh-CN" altLang="zh-CN" b="1"/>
                  <a:t>于同一种多元弱酸，第一步的电离常数通常远大于第二步的，即</a:t>
                </a:r>
                <a:r>
                  <a:rPr lang="en-US" altLang="zh-CN" b="1" i="1"/>
                  <a:t>K</a:t>
                </a:r>
                <a:r>
                  <a:rPr lang="en-US" altLang="zh-CN" b="1" baseline="-25000"/>
                  <a:t>a1</a:t>
                </a:r>
                <a:r>
                  <a:rPr lang="en-US" altLang="zh-CN" b="1"/>
                  <a:t>≫</a:t>
                </a:r>
                <a:r>
                  <a:rPr lang="en-US" altLang="zh-CN" b="1" i="1"/>
                  <a:t>K</a:t>
                </a:r>
                <a:r>
                  <a:rPr lang="en-US" altLang="zh-CN" b="1" baseline="-25000"/>
                  <a:t>a2</a:t>
                </a:r>
                <a:r>
                  <a:rPr lang="zh-CN" altLang="zh-CN" b="1"/>
                  <a:t>。因此，计算多元弱酸中的</a:t>
                </a:r>
                <a:r>
                  <a:rPr lang="en-US" altLang="zh-CN" b="1" i="1"/>
                  <a:t>c</a:t>
                </a:r>
                <a:r>
                  <a:rPr lang="en-US" altLang="zh-CN" b="1"/>
                  <a:t>(H</a:t>
                </a:r>
                <a:r>
                  <a:rPr lang="zh-CN" altLang="zh-CN" b="1" baseline="30000"/>
                  <a:t>＋</a:t>
                </a:r>
                <a:r>
                  <a:rPr lang="en-US" altLang="zh-CN" b="1"/>
                  <a:t>)</a:t>
                </a:r>
                <a:r>
                  <a:rPr lang="zh-CN" altLang="zh-CN" b="1"/>
                  <a:t>或比较多元弱酸的酸性相对强弱时，通常只考虑第一步电离。</a:t>
                </a:r>
                <a:endParaRPr lang="zh-CN" altLang="en-US" dirty="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26075"/>
              </a:xfrm>
              <a:blipFill rotWithShape="1">
                <a:blip r:embed="rId1"/>
                <a:stretch>
                  <a:fillRect l="-2" t="-12" r="1" b="12"/>
                </a:stretch>
              </a:blipFill>
            </p:spPr>
            <p:txBody>
              <a:bodyPr/>
              <a:lstStyle/>
              <a:p>
                <a:r>
                  <a:rPr lang="zh-CN" altLang="en-US">
                    <a:noFill/>
                  </a:rPr>
                  <a:t> </a:t>
                </a:r>
              </a:p>
            </p:txBody>
          </p:sp>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a:t>
            </a:r>
            <a:endParaRPr lang="en-US"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温度下，</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越大，弱电解质越易电离，酸</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或碱</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性越强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内因：物质的本性。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外因：对于同一弱电解质的稀溶液来说，</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电离平衡常数只与温度有关。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由于电离过程为吸热过程，所以电离平衡常数随温度的升高而增大。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85375"/>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在一定条件下的弱电解质达到电离平衡时，已经电离的电解质分子数占原电解质分子总数的百分比。符号为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表示方法</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已电离的弱电解质分子数</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溶液中原有弱电解质的分子总数</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已电离的弱电解质浓度</m:t>
                        </m:r>
                      </m:num>
                      <m:den>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弱电解质的起始浓度</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相同温度下，</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同一弱电解质，浓度越大，其电离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相同浓度下，</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同一弱电解质，温度越高，其电离度</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85375"/>
              </a:xfrm>
              <a:blipFill rotWithShape="1">
                <a:blip r:embed="rId1"/>
                <a:stretch>
                  <a:fillRect l="-2" t="-11" r="1" b="10"/>
                </a:stretch>
              </a:blipFill>
            </p:spPr>
            <p:txBody>
              <a:bodyPr/>
              <a:lstStyle/>
              <a:p>
                <a:r>
                  <a:rPr lang="zh-CN" altLang="en-US">
                    <a:noFill/>
                  </a:rPr>
                  <a:t> </a:t>
                </a:r>
              </a:p>
            </p:txBody>
          </p:sp>
        </mc:Fallback>
      </mc:AlternateContent>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导引图.EPS" descr="id:2147491665;FounderCES"/>
          <p:cNvPicPr/>
          <p:nvPr/>
        </p:nvPicPr>
        <p:blipFill>
          <a:blip r:embed="rId1">
            <a:clrChange>
              <a:clrFrom>
                <a:srgbClr val="000000">
                  <a:alpha val="0"/>
                </a:srgbClr>
              </a:clrFrom>
              <a:clrTo>
                <a:srgbClr val="000000">
                  <a:alpha val="0"/>
                </a:srgbClr>
              </a:clrTo>
            </a:clrChange>
          </a:blip>
          <a:stretch>
            <a:fillRect/>
          </a:stretch>
        </p:blipFill>
        <p:spPr>
          <a:xfrm>
            <a:off x="3440040" y="908720"/>
            <a:ext cx="5535486" cy="624548"/>
          </a:xfrm>
          <a:prstGeom prst="rect">
            <a:avLst/>
          </a:prstGeom>
        </p:spPr>
      </p:pic>
      <p:pic>
        <p:nvPicPr>
          <p:cNvPr id="2" name="图片 1"/>
          <p:cNvPicPr>
            <a:picLocks noChangeAspect="1"/>
          </p:cNvPicPr>
          <p:nvPr/>
        </p:nvPicPr>
        <p:blipFill>
          <a:blip r:embed="rId2">
            <a:clrChange>
              <a:clrFrom>
                <a:srgbClr val="FFFFFF"/>
              </a:clrFrom>
              <a:clrTo>
                <a:srgbClr val="FFFFFF">
                  <a:alpha val="0"/>
                </a:srgbClr>
              </a:clrTo>
            </a:clrChange>
          </a:blip>
          <a:stretch>
            <a:fillRect/>
          </a:stretch>
        </p:blipFill>
        <p:spPr>
          <a:xfrm>
            <a:off x="3742860" y="1674711"/>
            <a:ext cx="8112986" cy="4460088"/>
          </a:xfrm>
          <a:prstGeom prst="rect">
            <a:avLst/>
          </a:prstGeom>
        </p:spPr>
      </p:pic>
      <p:pic>
        <p:nvPicPr>
          <p:cNvPr id="3" name="图片 2"/>
          <p:cNvPicPr>
            <a:picLocks noChangeAspect="1"/>
          </p:cNvPicPr>
          <p:nvPr/>
        </p:nvPicPr>
        <p:blipFill>
          <a:blip r:embed="rId3"/>
          <a:stretch>
            <a:fillRect/>
          </a:stretch>
        </p:blipFill>
        <p:spPr>
          <a:xfrm>
            <a:off x="2073445" y="3543688"/>
            <a:ext cx="1717505" cy="722133"/>
          </a:xfrm>
          <a:prstGeom prst="rect">
            <a:avLst/>
          </a:prstGeom>
        </p:spPr>
      </p:pic>
      <p:pic>
        <p:nvPicPr>
          <p:cNvPr id="4" name="图片 3"/>
          <p:cNvPicPr>
            <a:picLocks noChangeAspect="1"/>
          </p:cNvPicPr>
          <p:nvPr/>
        </p:nvPicPr>
        <p:blipFill>
          <a:blip r:embed="rId4"/>
          <a:stretch>
            <a:fillRect/>
          </a:stretch>
        </p:blipFill>
        <p:spPr>
          <a:xfrm>
            <a:off x="383857" y="3526586"/>
            <a:ext cx="1535022" cy="739235"/>
          </a:xfrm>
          <a:prstGeom prst="rect">
            <a:avLst/>
          </a:prstGeom>
        </p:spPr>
      </p:pic>
      <p:pic>
        <p:nvPicPr>
          <p:cNvPr id="6" name="图片 5"/>
          <p:cNvPicPr>
            <a:picLocks noChangeAspect="1"/>
          </p:cNvPicPr>
          <p:nvPr/>
        </p:nvPicPr>
        <p:blipFill>
          <a:blip r:embed="rId5"/>
          <a:stretch>
            <a:fillRect/>
          </a:stretch>
        </p:blipFill>
        <p:spPr>
          <a:xfrm>
            <a:off x="1918289" y="3865787"/>
            <a:ext cx="216477" cy="7793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82453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63093"/>
                <a:ext cx="11485848" cy="4732321"/>
              </a:xfrm>
            </p:spPr>
            <p:txBody>
              <a:bodyPr/>
              <a:lstStyle/>
              <a:p>
                <a:pPr hangingPunct="0">
                  <a:lnSpc>
                    <a:spcPct val="125000"/>
                  </a:lnSpc>
                </a:pPr>
                <a:r>
                  <a:rPr lang="en-US" altLang="zh-CN" sz="2200" b="1" smtClean="0"/>
                  <a:t>                       </a:t>
                </a:r>
                <a:r>
                  <a:rPr lang="zh-CN" altLang="zh-CN" sz="2200" b="1" smtClean="0"/>
                  <a:t>电离常数与电离度的计算关系</a:t>
                </a:r>
                <a:endParaRPr lang="zh-CN" altLang="zh-CN" sz="2200"/>
              </a:p>
              <a:p>
                <a:pPr hangingPunct="0">
                  <a:lnSpc>
                    <a:spcPct val="125000"/>
                  </a:lnSpc>
                </a:pPr>
                <a:r>
                  <a:rPr lang="en-US" altLang="zh-CN" sz="2200" b="1"/>
                  <a:t>(1)</a:t>
                </a:r>
                <a:r>
                  <a:rPr lang="zh-CN" altLang="zh-CN" sz="2200" b="1"/>
                  <a:t>弱酸</a:t>
                </a:r>
                <a:endParaRPr lang="zh-CN" altLang="zh-CN" sz="2200"/>
              </a:p>
              <a:p>
                <a:pPr hangingPunct="0">
                  <a:lnSpc>
                    <a:spcPct val="125000"/>
                  </a:lnSpc>
                </a:pPr>
                <a:r>
                  <a:rPr lang="zh-CN" altLang="zh-CN" sz="2200" b="1"/>
                  <a:t>　　　　　　　　　</a:t>
                </a:r>
                <a:r>
                  <a:rPr lang="en-US" altLang="zh-CN" sz="2200" b="1"/>
                  <a:t>HA</a:t>
                </a:r>
                <a14:m>
                  <m:oMath xmlns:m="http://schemas.openxmlformats.org/officeDocument/2006/math">
                    <m:r>
                      <a:rPr lang="en-US" altLang="zh-CN" sz="2200" b="1" i="1">
                        <a:latin typeface="Cambria Math" panose="02040503050406030204" pitchFamily="18" charset="0"/>
                      </a:rPr>
                      <m:t>⇌</m:t>
                    </m:r>
                    <m:r>
                      <a:rPr lang="en-US" altLang="zh-CN" sz="2200" b="1" i="1" smtClean="0">
                        <a:latin typeface="Cambria Math" panose="02040503050406030204" pitchFamily="18" charset="0"/>
                      </a:rPr>
                      <m:t> </m:t>
                    </m:r>
                  </m:oMath>
                </a14:m>
                <a:r>
                  <a:rPr lang="en-US" altLang="zh-CN" sz="2200" b="1" smtClean="0"/>
                  <a:t>H</a:t>
                </a:r>
                <a:r>
                  <a:rPr lang="zh-CN" altLang="zh-CN" sz="2200" b="1" baseline="30000" smtClean="0"/>
                  <a:t>＋</a:t>
                </a:r>
                <a:r>
                  <a:rPr lang="en-US" altLang="zh-CN" sz="2200" b="1" baseline="30000" smtClean="0"/>
                  <a:t> </a:t>
                </a:r>
                <a:r>
                  <a:rPr lang="zh-CN" altLang="zh-CN" sz="2200" b="1" smtClean="0"/>
                  <a:t>＋</a:t>
                </a:r>
                <a:r>
                  <a:rPr lang="en-US" altLang="zh-CN" sz="2200" b="1" smtClean="0"/>
                  <a:t>  A</a:t>
                </a:r>
                <a:r>
                  <a:rPr lang="zh-CN" altLang="zh-CN" sz="2200" b="1" baseline="30000"/>
                  <a:t>－</a:t>
                </a:r>
                <a:endParaRPr lang="zh-CN" altLang="zh-CN" sz="2200"/>
              </a:p>
              <a:p>
                <a:pPr hangingPunct="0">
                  <a:lnSpc>
                    <a:spcPct val="125000"/>
                  </a:lnSpc>
                </a:pPr>
                <a:r>
                  <a:rPr lang="zh-CN" altLang="zh-CN" sz="2200" b="1"/>
                  <a:t>起始</a:t>
                </a:r>
                <a:r>
                  <a:rPr lang="en-US" altLang="zh-CN" sz="2200" b="1"/>
                  <a:t>/(mol·L</a:t>
                </a:r>
                <a:r>
                  <a:rPr lang="zh-CN" altLang="zh-CN" sz="2200" b="1" baseline="30000"/>
                  <a:t>－</a:t>
                </a:r>
                <a:r>
                  <a:rPr lang="en-US" altLang="zh-CN" sz="2200" b="1" baseline="30000"/>
                  <a:t>1</a:t>
                </a:r>
                <a:r>
                  <a:rPr lang="en-US" altLang="zh-CN" sz="2200" b="1" smtClean="0"/>
                  <a:t>)            </a:t>
                </a:r>
                <a:r>
                  <a:rPr lang="en-US" altLang="zh-CN" sz="2200" b="1" i="1" smtClean="0"/>
                  <a:t>c         </a:t>
                </a:r>
                <a:r>
                  <a:rPr lang="en-US" altLang="zh-CN" sz="2200" b="1" smtClean="0"/>
                  <a:t>0</a:t>
                </a:r>
                <a:r>
                  <a:rPr lang="en-US" altLang="zh-CN" sz="2200" b="1"/>
                  <a:t> </a:t>
                </a:r>
                <a:r>
                  <a:rPr lang="en-US" altLang="zh-CN" sz="2200" b="1" smtClean="0"/>
                  <a:t>        0</a:t>
                </a:r>
                <a:endParaRPr lang="zh-CN" altLang="zh-CN" sz="2200"/>
              </a:p>
              <a:p>
                <a:pPr hangingPunct="0">
                  <a:lnSpc>
                    <a:spcPct val="125000"/>
                  </a:lnSpc>
                </a:pPr>
                <a:r>
                  <a:rPr lang="zh-CN" altLang="zh-CN" sz="2200" b="1"/>
                  <a:t>转化</a:t>
                </a:r>
                <a:r>
                  <a:rPr lang="en-US" altLang="zh-CN" sz="2200" b="1"/>
                  <a:t>/(mol·L</a:t>
                </a:r>
                <a:r>
                  <a:rPr lang="zh-CN" altLang="zh-CN" sz="2200" b="1" baseline="30000"/>
                  <a:t>－</a:t>
                </a:r>
                <a:r>
                  <a:rPr lang="en-US" altLang="zh-CN" sz="2200" b="1" baseline="30000"/>
                  <a:t>1</a:t>
                </a:r>
                <a:r>
                  <a:rPr lang="en-US" altLang="zh-CN" sz="2200" b="1" smtClean="0"/>
                  <a:t>)           </a:t>
                </a:r>
                <a:r>
                  <a:rPr lang="en-US" altLang="zh-CN" sz="2200" b="1" i="1" smtClean="0"/>
                  <a:t>cα</a:t>
                </a:r>
                <a:r>
                  <a:rPr lang="en-US" altLang="zh-CN" sz="2200" b="1" i="1"/>
                  <a:t> </a:t>
                </a:r>
                <a:r>
                  <a:rPr lang="en-US" altLang="zh-CN" sz="2200" b="1" i="1" smtClean="0"/>
                  <a:t>      cα       cα</a:t>
                </a:r>
                <a:endParaRPr lang="zh-CN" altLang="zh-CN" sz="2200" i="1"/>
              </a:p>
              <a:p>
                <a:pPr hangingPunct="0">
                  <a:lnSpc>
                    <a:spcPct val="125000"/>
                  </a:lnSpc>
                </a:pPr>
                <a:r>
                  <a:rPr lang="zh-CN" altLang="zh-CN" sz="2200" b="1"/>
                  <a:t>平衡</a:t>
                </a:r>
                <a:r>
                  <a:rPr lang="en-US" altLang="zh-CN" sz="2200" b="1"/>
                  <a:t>/(mol·L</a:t>
                </a:r>
                <a:r>
                  <a:rPr lang="zh-CN" altLang="zh-CN" sz="2200" b="1" baseline="30000"/>
                  <a:t>－</a:t>
                </a:r>
                <a:r>
                  <a:rPr lang="en-US" altLang="zh-CN" sz="2200" b="1" baseline="30000"/>
                  <a:t>1</a:t>
                </a:r>
                <a:r>
                  <a:rPr lang="en-US" altLang="zh-CN" sz="2200" b="1" smtClean="0"/>
                  <a:t>)         </a:t>
                </a:r>
                <a:r>
                  <a:rPr lang="en-US" altLang="zh-CN" sz="2200" b="1" i="1" smtClean="0"/>
                  <a:t>c</a:t>
                </a:r>
                <a:r>
                  <a:rPr lang="zh-CN" altLang="zh-CN" sz="2200" b="1" i="1"/>
                  <a:t>－</a:t>
                </a:r>
                <a:r>
                  <a:rPr lang="en-US" altLang="zh-CN" sz="2200" b="1" i="1"/>
                  <a:t>cα  </a:t>
                </a:r>
                <a:r>
                  <a:rPr lang="en-US" altLang="zh-CN" sz="2200" b="1" i="1" smtClean="0"/>
                  <a:t> cα</a:t>
                </a:r>
                <a:r>
                  <a:rPr lang="en-US" altLang="zh-CN" sz="2200" b="1" i="1"/>
                  <a:t> </a:t>
                </a:r>
                <a:r>
                  <a:rPr lang="en-US" altLang="zh-CN" sz="2200" b="1" i="1" smtClean="0"/>
                  <a:t>      cα</a:t>
                </a:r>
                <a:endParaRPr lang="zh-CN" altLang="zh-CN" sz="2200" i="1"/>
              </a:p>
              <a:p>
                <a:pPr hangingPunct="0">
                  <a:lnSpc>
                    <a:spcPct val="125000"/>
                  </a:lnSpc>
                </a:pPr>
                <a:r>
                  <a:rPr lang="zh-CN" altLang="zh-CN" sz="2200" b="1"/>
                  <a:t>有</a:t>
                </a:r>
                <a:r>
                  <a:rPr lang="en-US" altLang="zh-CN" sz="2200" b="1" i="1"/>
                  <a:t>K</a:t>
                </a:r>
                <a:r>
                  <a:rPr lang="en-US" altLang="zh-CN" sz="2200" b="1" baseline="-25000"/>
                  <a:t>a</a:t>
                </a:r>
                <a:r>
                  <a:rPr lang="zh-CN" altLang="zh-CN" sz="2200" b="1"/>
                  <a:t>＝</a:t>
                </a:r>
                <a14:m>
                  <m:oMath xmlns:m="http://schemas.openxmlformats.org/officeDocument/2006/math">
                    <m:f>
                      <m:fPr>
                        <m:ctrlPr>
                          <a:rPr lang="zh-CN" altLang="zh-CN" sz="2200" b="1" i="1">
                            <a:latin typeface="Cambria Math" panose="02040503050406030204" pitchFamily="18" charset="0"/>
                          </a:rPr>
                        </m:ctrlPr>
                      </m:fPr>
                      <m:num>
                        <m:r>
                          <a:rPr lang="en-US" altLang="zh-CN" sz="2200" b="1" i="1">
                            <a:latin typeface="Cambria Math" panose="02040503050406030204" pitchFamily="18" charset="0"/>
                          </a:rPr>
                          <m:t>𝒄</m:t>
                        </m:r>
                        <m:r>
                          <m:rPr>
                            <m:nor/>
                          </m:rPr>
                          <a:rPr lang="en-US" altLang="zh-CN" sz="2200" b="1">
                            <a:latin typeface="Cambria Math" panose="02040503050406030204" pitchFamily="18" charset="0"/>
                          </a:rPr>
                          <m:t>(</m:t>
                        </m:r>
                        <m:sSup>
                          <m:sSupPr>
                            <m:ctrlPr>
                              <a:rPr lang="zh-CN" altLang="zh-CN" sz="2200" b="1" i="1">
                                <a:latin typeface="Cambria Math" panose="02040503050406030204" pitchFamily="18" charset="0"/>
                              </a:rPr>
                            </m:ctrlPr>
                          </m:sSupPr>
                          <m:e>
                            <m:r>
                              <a:rPr lang="en-US" altLang="zh-CN" sz="2200" b="1" i="1">
                                <a:latin typeface="Cambria Math" panose="02040503050406030204" pitchFamily="18" charset="0"/>
                              </a:rPr>
                              <m:t>𝐇</m:t>
                            </m:r>
                          </m:e>
                          <m:sup>
                            <m:r>
                              <a:rPr lang="en-US" altLang="zh-CN" sz="2200" b="1" i="1">
                                <a:latin typeface="Cambria Math" panose="02040503050406030204" pitchFamily="18" charset="0"/>
                              </a:rPr>
                              <m:t>+</m:t>
                            </m:r>
                          </m:sup>
                        </m:sSup>
                        <m:r>
                          <m:rPr>
                            <m:nor/>
                          </m:rPr>
                          <a:rPr lang="en-US" altLang="zh-CN" sz="2200" b="1">
                            <a:latin typeface="Cambria Math" panose="02040503050406030204" pitchFamily="18" charset="0"/>
                          </a:rPr>
                          <m:t>)·</m:t>
                        </m:r>
                        <m:r>
                          <a:rPr lang="en-US" altLang="zh-CN" sz="2200" b="1" i="1">
                            <a:latin typeface="Cambria Math" panose="02040503050406030204" pitchFamily="18" charset="0"/>
                          </a:rPr>
                          <m:t>𝒄</m:t>
                        </m:r>
                        <m:r>
                          <m:rPr>
                            <m:nor/>
                          </m:rPr>
                          <a:rPr lang="en-US" altLang="zh-CN" sz="2200" b="1">
                            <a:latin typeface="Cambria Math" panose="02040503050406030204" pitchFamily="18" charset="0"/>
                          </a:rPr>
                          <m:t>(</m:t>
                        </m:r>
                        <m:sSup>
                          <m:sSupPr>
                            <m:ctrlPr>
                              <a:rPr lang="zh-CN" altLang="zh-CN" sz="2200" b="1" i="1">
                                <a:latin typeface="Cambria Math" panose="02040503050406030204" pitchFamily="18" charset="0"/>
                              </a:rPr>
                            </m:ctrlPr>
                          </m:sSupPr>
                          <m:e>
                            <m:r>
                              <a:rPr lang="en-US" altLang="zh-CN" sz="2200" b="1" i="1">
                                <a:latin typeface="Cambria Math" panose="02040503050406030204" pitchFamily="18" charset="0"/>
                              </a:rPr>
                              <m:t>𝐀</m:t>
                            </m:r>
                          </m:e>
                          <m:sup>
                            <m:r>
                              <m:rPr>
                                <m:nor/>
                              </m:rPr>
                              <a:rPr lang="zh-CN" altLang="zh-CN" sz="2200" b="1" baseline="30000">
                                <a:latin typeface="Cambria Math" panose="02040503050406030204" pitchFamily="18" charset="0"/>
                              </a:rPr>
                              <m:t>－</m:t>
                            </m:r>
                          </m:sup>
                        </m:sSup>
                        <m:r>
                          <m:rPr>
                            <m:nor/>
                          </m:rPr>
                          <a:rPr lang="en-US" altLang="zh-CN" sz="2200" b="1">
                            <a:latin typeface="Cambria Math" panose="02040503050406030204" pitchFamily="18" charset="0"/>
                          </a:rPr>
                          <m:t>)</m:t>
                        </m:r>
                      </m:num>
                      <m:den>
                        <m:r>
                          <a:rPr lang="en-US" altLang="zh-CN" sz="2200" b="1" i="1">
                            <a:latin typeface="Cambria Math" panose="02040503050406030204" pitchFamily="18" charset="0"/>
                          </a:rPr>
                          <m:t>𝒄</m:t>
                        </m:r>
                        <m:r>
                          <m:rPr>
                            <m:nor/>
                          </m:rPr>
                          <a:rPr lang="en-US" altLang="zh-CN" sz="2200" b="1">
                            <a:latin typeface="Cambria Math" panose="02040503050406030204" pitchFamily="18" charset="0"/>
                          </a:rPr>
                          <m:t>(</m:t>
                        </m:r>
                        <m:r>
                          <a:rPr lang="en-US" altLang="zh-CN" sz="2200" b="1" i="1">
                            <a:latin typeface="Cambria Math" panose="02040503050406030204" pitchFamily="18" charset="0"/>
                          </a:rPr>
                          <m:t>𝐇𝐀</m:t>
                        </m:r>
                        <m:r>
                          <m:rPr>
                            <m:nor/>
                          </m:rPr>
                          <a:rPr lang="en-US" altLang="zh-CN" sz="2200" b="1">
                            <a:latin typeface="Cambria Math" panose="02040503050406030204" pitchFamily="18" charset="0"/>
                          </a:rPr>
                          <m:t>)</m:t>
                        </m:r>
                      </m:den>
                    </m:f>
                  </m:oMath>
                </a14:m>
                <a:r>
                  <a:rPr lang="zh-CN" altLang="zh-CN" sz="2200" b="1"/>
                  <a:t>＝</a:t>
                </a:r>
                <a14:m>
                  <m:oMath xmlns:m="http://schemas.openxmlformats.org/officeDocument/2006/math">
                    <m:f>
                      <m:fPr>
                        <m:ctrlPr>
                          <a:rPr lang="zh-CN" altLang="zh-CN" sz="2200" b="1" i="1">
                            <a:latin typeface="Cambria Math" panose="02040503050406030204" pitchFamily="18" charset="0"/>
                          </a:rPr>
                        </m:ctrlPr>
                      </m:fPr>
                      <m:num>
                        <m:sSup>
                          <m:sSupPr>
                            <m:ctrlPr>
                              <a:rPr lang="zh-CN" altLang="zh-CN" sz="2200" b="1" i="1">
                                <a:latin typeface="Cambria Math" panose="02040503050406030204" pitchFamily="18" charset="0"/>
                              </a:rPr>
                            </m:ctrlPr>
                          </m:sSupPr>
                          <m:e>
                            <m:r>
                              <a:rPr lang="en-US" altLang="zh-CN" sz="2200" b="1" i="1">
                                <a:latin typeface="Cambria Math" panose="02040503050406030204" pitchFamily="18" charset="0"/>
                              </a:rPr>
                              <m:t>𝒄</m:t>
                            </m:r>
                          </m:e>
                          <m:sup>
                            <m:r>
                              <a:rPr lang="en-US" altLang="zh-CN" sz="2200" b="1" i="1">
                                <a:latin typeface="Cambria Math" panose="02040503050406030204" pitchFamily="18" charset="0"/>
                              </a:rPr>
                              <m:t>𝟐</m:t>
                            </m:r>
                          </m:sup>
                        </m:sSup>
                        <m:sSup>
                          <m:sSupPr>
                            <m:ctrlPr>
                              <a:rPr lang="zh-CN" altLang="zh-CN" sz="2200" b="1" i="1">
                                <a:latin typeface="Cambria Math" panose="02040503050406030204" pitchFamily="18" charset="0"/>
                              </a:rPr>
                            </m:ctrlPr>
                          </m:sSupPr>
                          <m:e>
                            <m:r>
                              <a:rPr lang="en-US" altLang="zh-CN" sz="2200" b="1" i="1">
                                <a:latin typeface="Cambria Math" panose="02040503050406030204" pitchFamily="18" charset="0"/>
                              </a:rPr>
                              <m:t>𝜶</m:t>
                            </m:r>
                          </m:e>
                          <m:sup>
                            <m:r>
                              <a:rPr lang="en-US" altLang="zh-CN" sz="2200" b="1" i="1">
                                <a:latin typeface="Cambria Math" panose="02040503050406030204" pitchFamily="18" charset="0"/>
                              </a:rPr>
                              <m:t>𝟐</m:t>
                            </m:r>
                          </m:sup>
                        </m:sSup>
                      </m:num>
                      <m:den>
                        <m:r>
                          <a:rPr lang="en-US" altLang="zh-CN" sz="2200" b="1" i="1">
                            <a:latin typeface="Cambria Math" panose="02040503050406030204" pitchFamily="18" charset="0"/>
                          </a:rPr>
                          <m:t>𝒄</m:t>
                        </m:r>
                        <m:r>
                          <m:rPr>
                            <m:nor/>
                          </m:rPr>
                          <a:rPr lang="en-US" altLang="zh-CN" sz="2200" b="1">
                            <a:latin typeface="Cambria Math" panose="02040503050406030204" pitchFamily="18" charset="0"/>
                          </a:rPr>
                          <m:t>(</m:t>
                        </m:r>
                        <m:r>
                          <a:rPr lang="en-US" altLang="zh-CN" sz="2200" b="1" i="1">
                            <a:latin typeface="Cambria Math" panose="02040503050406030204" pitchFamily="18" charset="0"/>
                          </a:rPr>
                          <m:t>𝟏</m:t>
                        </m:r>
                        <m:r>
                          <a:rPr lang="zh-CN" altLang="zh-CN" sz="2200" b="1" i="1">
                            <a:latin typeface="Cambria Math" panose="02040503050406030204" pitchFamily="18" charset="0"/>
                          </a:rPr>
                          <m:t>－</m:t>
                        </m:r>
                        <m:r>
                          <a:rPr lang="en-US" altLang="zh-CN" sz="2200" b="1" i="1">
                            <a:latin typeface="Cambria Math" panose="02040503050406030204" pitchFamily="18" charset="0"/>
                          </a:rPr>
                          <m:t>𝜶</m:t>
                        </m:r>
                        <m:r>
                          <m:rPr>
                            <m:nor/>
                          </m:rPr>
                          <a:rPr lang="en-US" altLang="zh-CN" sz="2200" b="1">
                            <a:latin typeface="Cambria Math" panose="02040503050406030204" pitchFamily="18" charset="0"/>
                          </a:rPr>
                          <m:t>)</m:t>
                        </m:r>
                      </m:den>
                    </m:f>
                  </m:oMath>
                </a14:m>
                <a:r>
                  <a:rPr lang="zh-CN" altLang="zh-CN" sz="2200" b="1"/>
                  <a:t>。通常弱电解质的电离度</a:t>
                </a:r>
                <a:r>
                  <a:rPr lang="en-US" altLang="zh-CN" sz="2200" b="1" i="1"/>
                  <a:t>α</a:t>
                </a:r>
                <a:r>
                  <a:rPr lang="zh-CN" altLang="zh-CN" sz="2200" b="1"/>
                  <a:t>较小，可作近似处理</a:t>
                </a:r>
                <a:r>
                  <a:rPr lang="en-US" altLang="zh-CN" sz="2200" b="1"/>
                  <a:t>1</a:t>
                </a:r>
                <a:r>
                  <a:rPr lang="zh-CN" altLang="zh-CN" sz="2200" b="1"/>
                  <a:t>－</a:t>
                </a:r>
                <a:r>
                  <a:rPr lang="en-US" altLang="zh-CN" sz="2200" b="1" i="1"/>
                  <a:t>α</a:t>
                </a:r>
                <a:r>
                  <a:rPr lang="en-US" altLang="zh-CN" sz="2200" b="1">
                    <a:latin typeface="+mn-ea"/>
                  </a:rPr>
                  <a:t>≈</a:t>
                </a:r>
                <a:r>
                  <a:rPr lang="en-US" altLang="zh-CN" sz="2200" b="1"/>
                  <a:t>1</a:t>
                </a:r>
                <a:r>
                  <a:rPr lang="zh-CN" altLang="zh-CN" sz="2200" b="1"/>
                  <a:t>，则公式可简化为</a:t>
                </a:r>
                <a:r>
                  <a:rPr lang="en-US" altLang="zh-CN" sz="2200" b="1" i="1"/>
                  <a:t>K</a:t>
                </a:r>
                <a:r>
                  <a:rPr lang="en-US" altLang="zh-CN" sz="2200" b="1" baseline="-25000"/>
                  <a:t>a</a:t>
                </a:r>
                <a:r>
                  <a:rPr lang="zh-CN" altLang="zh-CN" sz="2200" b="1"/>
                  <a:t>＝</a:t>
                </a:r>
                <a:r>
                  <a:rPr lang="en-US" altLang="zh-CN" sz="2200" b="1" i="1"/>
                  <a:t>cα</a:t>
                </a:r>
                <a:r>
                  <a:rPr lang="en-US" altLang="zh-CN" sz="2200" b="1" baseline="30000"/>
                  <a:t>2</a:t>
                </a:r>
                <a:r>
                  <a:rPr lang="zh-CN" altLang="zh-CN" sz="2200" b="1"/>
                  <a:t>，则</a:t>
                </a:r>
                <a:r>
                  <a:rPr lang="en-US" altLang="zh-CN" sz="2200" b="1" i="1"/>
                  <a:t>α</a:t>
                </a:r>
                <a:r>
                  <a:rPr lang="zh-CN" altLang="zh-CN" sz="2200" b="1"/>
                  <a:t>＝</a:t>
                </a:r>
                <a14:m>
                  <m:oMath xmlns:m="http://schemas.openxmlformats.org/officeDocument/2006/math">
                    <m:rad>
                      <m:radPr>
                        <m:degHide m:val="on"/>
                        <m:ctrlPr>
                          <a:rPr lang="zh-CN" altLang="zh-CN" sz="2200" b="1" i="1">
                            <a:latin typeface="Cambria Math" panose="02040503050406030204" pitchFamily="18" charset="0"/>
                          </a:rPr>
                        </m:ctrlPr>
                      </m:radPr>
                      <m:deg/>
                      <m:e>
                        <m:f>
                          <m:fPr>
                            <m:ctrlPr>
                              <a:rPr lang="zh-CN" altLang="zh-CN" sz="2200" b="1" i="1">
                                <a:latin typeface="Cambria Math" panose="02040503050406030204" pitchFamily="18" charset="0"/>
                              </a:rPr>
                            </m:ctrlPr>
                          </m:fPr>
                          <m:num>
                            <m:sSub>
                              <m:sSubPr>
                                <m:ctrlPr>
                                  <a:rPr lang="zh-CN" altLang="zh-CN" sz="2200" b="1" i="1">
                                    <a:latin typeface="Cambria Math" panose="02040503050406030204" pitchFamily="18" charset="0"/>
                                  </a:rPr>
                                </m:ctrlPr>
                              </m:sSubPr>
                              <m:e>
                                <m:r>
                                  <a:rPr lang="en-US" altLang="zh-CN" sz="2200" b="1" i="1">
                                    <a:latin typeface="Cambria Math" panose="02040503050406030204" pitchFamily="18" charset="0"/>
                                  </a:rPr>
                                  <m:t>𝑲</m:t>
                                </m:r>
                              </m:e>
                              <m:sub>
                                <m:r>
                                  <a:rPr lang="en-US" altLang="zh-CN" sz="2200" b="1" i="1">
                                    <a:latin typeface="Cambria Math" panose="02040503050406030204" pitchFamily="18" charset="0"/>
                                  </a:rPr>
                                  <m:t>𝐚</m:t>
                                </m:r>
                              </m:sub>
                            </m:sSub>
                          </m:num>
                          <m:den>
                            <m:r>
                              <a:rPr lang="en-US" altLang="zh-CN" sz="2200" b="1" i="1">
                                <a:latin typeface="Cambria Math" panose="02040503050406030204" pitchFamily="18" charset="0"/>
                              </a:rPr>
                              <m:t>𝒄</m:t>
                            </m:r>
                          </m:den>
                        </m:f>
                      </m:e>
                    </m:rad>
                  </m:oMath>
                </a14:m>
                <a:r>
                  <a:rPr lang="en-US" altLang="zh-CN" sz="2200" b="1"/>
                  <a:t>(</a:t>
                </a:r>
                <a:r>
                  <a:rPr lang="zh-CN" altLang="zh-CN" sz="2200" b="1"/>
                  <a:t>即</a:t>
                </a:r>
                <a:r>
                  <a:rPr lang="en-US" altLang="zh-CN" sz="2200" b="1"/>
                  <a:t>α</a:t>
                </a:r>
                <a:r>
                  <a:rPr lang="zh-CN" altLang="zh-CN" sz="2200" b="1"/>
                  <a:t>与浓度成反比</a:t>
                </a:r>
                <a:r>
                  <a:rPr lang="en-US" altLang="zh-CN" sz="2200" b="1"/>
                  <a:t>)</a:t>
                </a:r>
                <a:r>
                  <a:rPr lang="zh-CN" altLang="zh-CN" sz="2200" b="1"/>
                  <a:t>，</a:t>
                </a:r>
                <a:r>
                  <a:rPr lang="en-US" altLang="zh-CN" sz="2200" b="1" i="1"/>
                  <a:t>c</a:t>
                </a:r>
                <a:r>
                  <a:rPr lang="en-US" altLang="zh-CN" sz="2200" b="1"/>
                  <a:t>(H</a:t>
                </a:r>
                <a:r>
                  <a:rPr lang="zh-CN" altLang="zh-CN" sz="2200" b="1" baseline="30000"/>
                  <a:t>＋</a:t>
                </a:r>
                <a:r>
                  <a:rPr lang="en-US" altLang="zh-CN" sz="2200" b="1"/>
                  <a:t>)</a:t>
                </a:r>
                <a:r>
                  <a:rPr lang="zh-CN" altLang="zh-CN" sz="2200" b="1"/>
                  <a:t>＝</a:t>
                </a:r>
                <a:r>
                  <a:rPr lang="en-US" altLang="zh-CN" sz="2200" b="1" i="1"/>
                  <a:t>cα</a:t>
                </a:r>
                <a:r>
                  <a:rPr lang="zh-CN" altLang="zh-CN" sz="2200" b="1"/>
                  <a:t>＝</a:t>
                </a:r>
                <a14:m>
                  <m:oMath xmlns:m="http://schemas.openxmlformats.org/officeDocument/2006/math">
                    <m:rad>
                      <m:radPr>
                        <m:degHide m:val="on"/>
                        <m:ctrlPr>
                          <a:rPr lang="zh-CN" altLang="zh-CN" sz="2200" b="1" i="1">
                            <a:latin typeface="Cambria Math" panose="02040503050406030204" pitchFamily="18" charset="0"/>
                          </a:rPr>
                        </m:ctrlPr>
                      </m:radPr>
                      <m:deg/>
                      <m:e>
                        <m:sSub>
                          <m:sSubPr>
                            <m:ctrlPr>
                              <a:rPr lang="zh-CN" altLang="zh-CN" sz="2200" b="1">
                                <a:latin typeface="Cambria Math" panose="02040503050406030204" pitchFamily="18" charset="0"/>
                              </a:rPr>
                            </m:ctrlPr>
                          </m:sSubPr>
                          <m:e>
                            <m:r>
                              <a:rPr lang="en-US" altLang="zh-CN" sz="2200" b="1" i="0">
                                <a:latin typeface="Cambria Math" panose="02040503050406030204" pitchFamily="18" charset="0"/>
                              </a:rPr>
                              <m:t>𝐊</m:t>
                            </m:r>
                          </m:e>
                          <m:sub>
                            <m:r>
                              <a:rPr lang="en-US" altLang="zh-CN" sz="2200" b="1" i="0">
                                <a:latin typeface="Cambria Math" panose="02040503050406030204" pitchFamily="18" charset="0"/>
                              </a:rPr>
                              <m:t>𝐚</m:t>
                            </m:r>
                          </m:sub>
                        </m:sSub>
                        <m:r>
                          <a:rPr lang="en-US" altLang="zh-CN" sz="2200" b="1" i="1">
                            <a:latin typeface="Cambria Math" panose="02040503050406030204" pitchFamily="18" charset="0"/>
                          </a:rPr>
                          <m:t>𝒄</m:t>
                        </m:r>
                      </m:e>
                    </m:rad>
                  </m:oMath>
                </a14:m>
                <a:r>
                  <a:rPr lang="zh-CN" altLang="zh-CN" sz="2200" b="1"/>
                  <a:t>。</a:t>
                </a:r>
                <a:endParaRPr lang="zh-CN" altLang="zh-CN" sz="2200"/>
              </a:p>
              <a:p>
                <a:pPr hangingPunct="0">
                  <a:lnSpc>
                    <a:spcPct val="125000"/>
                  </a:lnSpc>
                </a:pPr>
                <a:r>
                  <a:rPr lang="en-US" altLang="zh-CN" sz="2200" b="1"/>
                  <a:t>(2)</a:t>
                </a:r>
                <a:r>
                  <a:rPr lang="zh-CN" altLang="zh-CN" sz="2200" b="1"/>
                  <a:t>弱碱：与弱酸类似。</a:t>
                </a:r>
                <a:endParaRPr lang="zh-CN" altLang="zh-CN" sz="220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63093"/>
                <a:ext cx="11485848" cy="4732321"/>
              </a:xfrm>
              <a:blipFill rotWithShape="1">
                <a:blip r:embed="rId2"/>
                <a:stretch>
                  <a:fillRect l="-2" t="-10" r="1" b="3"/>
                </a:stretch>
              </a:blipFill>
            </p:spPr>
            <p:txBody>
              <a:bodyPr/>
              <a:lstStyle/>
              <a:p>
                <a:r>
                  <a:rPr lang="zh-CN" altLang="en-US">
                    <a:noFill/>
                  </a:rPr>
                  <a:t> </a:t>
                </a:r>
              </a:p>
            </p:txBody>
          </p:sp>
        </mc:Fallback>
      </mc:AlternateContent>
      <p:pic>
        <p:nvPicPr>
          <p:cNvPr id="4" name="温馨提示.EPS" descr="id:2147494060;FounderCES"/>
          <p:cNvPicPr/>
          <p:nvPr/>
        </p:nvPicPr>
        <p:blipFill>
          <a:blip r:embed="rId3"/>
          <a:stretch>
            <a:fillRect/>
          </a:stretch>
        </p:blipFill>
        <p:spPr>
          <a:xfrm>
            <a:off x="487208" y="882842"/>
            <a:ext cx="1404620" cy="2762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862322"/>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水</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的电离平衡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水的电离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水是一种极弱的电解质。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水的电离方程式为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，简写为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水的电离是吸热过程。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862322"/>
              </a:xfrm>
              <a:blipFill rotWithShape="1">
                <a:blip r:embed="rId1"/>
                <a:stretch>
                  <a:fillRect l="-2" t="-22" r="1" b="13"/>
                </a:stretch>
              </a:blipFill>
            </p:spPr>
            <p:txBody>
              <a:bodyPr/>
              <a:lstStyle/>
              <a:p>
                <a:r>
                  <a:rPr lang="zh-CN" altLang="en-US">
                    <a:noFill/>
                  </a:rPr>
                  <a:t> </a:t>
                </a:r>
              </a:p>
            </p:txBody>
          </p:sp>
        </mc:Fallback>
      </mc:AlternateContent>
      <p:pic>
        <p:nvPicPr>
          <p:cNvPr id="4" name="知识点4.EPS" descr="id:2147491757;FounderCES"/>
          <p:cNvPicPr/>
          <p:nvPr/>
        </p:nvPicPr>
        <p:blipFill>
          <a:blip r:embed="rId2"/>
          <a:stretch>
            <a:fillRect/>
          </a:stretch>
        </p:blipFill>
        <p:spPr>
          <a:xfrm>
            <a:off x="478582" y="898685"/>
            <a:ext cx="1266838" cy="33632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水的离子积常数</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影响因素：</a:t>
            </a:r>
            <a:r>
              <a:rPr lang="en-US" altLang="zh-CN" b="1" i="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只受温度的影响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，不受溶液酸碱性的影响。温度不变，</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不变。随着温度的升高，</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增大。如常温下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，水的离子积常数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适用范围：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适用于纯水及稀的电解质水溶液。</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3807124"/>
          </a:xfrm>
          <a:prstGeom prst="rect">
            <a:avLst/>
          </a:prstGeom>
        </p:spPr>
      </p:pic>
      <p:sp>
        <p:nvSpPr>
          <p:cNvPr id="3" name="内容占位符 2"/>
          <p:cNvSpPr>
            <a:spLocks noGrp="1"/>
          </p:cNvSpPr>
          <p:nvPr>
            <p:ph idx="1"/>
          </p:nvPr>
        </p:nvSpPr>
        <p:spPr>
          <a:xfrm>
            <a:off x="360854" y="763093"/>
            <a:ext cx="11485848" cy="3808735"/>
          </a:xfrm>
        </p:spPr>
        <p:txBody>
          <a:bodyPr/>
          <a:lstStyle/>
          <a:p>
            <a:pPr hangingPunct="0">
              <a:spcAft>
                <a:spcPts val="0"/>
              </a:spcAft>
            </a:pPr>
            <a:r>
              <a:rPr lang="en-US"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解水的电离平衡应注意的几个问题</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水的离子积</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不仅适用于纯水</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也适用于酸、碱、盐的</a:t>
            </a: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稀</a:t>
            </a:r>
            <a:endParaRPr lang="en-US"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hangingPunct="0">
              <a:spcAft>
                <a:spcPts val="0"/>
              </a:spcAft>
            </a:pPr>
            <a:r>
              <a:rPr lang="zh-CN" altLang="zh-CN" sz="2300"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液。</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只与温度有关。因为水的电离是吸热过程</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所以温度升高</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增大。</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在不同溶液中</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可能不同</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但由水电离出的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4</a:t>
            </a:r>
            <a:r>
              <a:rPr lang="en-US" altLang="zh-CN" sz="2300" b="1">
                <a:solidFill>
                  <a:srgbClr val="000000"/>
                </a:solidFill>
                <a:latin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室温下</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由水电离出的</a:t>
            </a:r>
            <a:r>
              <a:rPr lang="en-US" altLang="zh-CN" sz="2300" b="1" i="1">
                <a:solidFill>
                  <a:srgbClr val="000000"/>
                </a:solidFill>
                <a:latin typeface="Times New Roman" panose="02020603050405020304" pitchFamily="18" charset="0"/>
                <a:ea typeface="宋体" panose="02010600030101010101" pitchFamily="2" charset="-122"/>
              </a:rPr>
              <a:t>c</a:t>
            </a:r>
            <a:r>
              <a:rPr lang="zh-CN" altLang="zh-CN" sz="2300"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H</a:t>
            </a:r>
            <a:r>
              <a:rPr lang="zh-CN" altLang="zh-CN" sz="2300" b="1" baseline="30000">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rPr>
              <a:t>c</a:t>
            </a:r>
            <a:r>
              <a:rPr lang="zh-CN" altLang="zh-CN" sz="2300"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a:t>
            </a:r>
            <a:r>
              <a:rPr lang="en-US" altLang="zh-CN" sz="2300" b="1">
                <a:solidFill>
                  <a:srgbClr val="000000"/>
                </a:solidFill>
                <a:latin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rPr>
              <a:t>OH</a:t>
            </a:r>
            <a:r>
              <a:rPr lang="zh-CN" altLang="zh-CN" sz="2300" b="1" baseline="30000">
                <a:solidFill>
                  <a:srgbClr val="000000"/>
                </a:solidFill>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小于</a:t>
            </a:r>
            <a:r>
              <a:rPr lang="en-US" altLang="zh-CN" sz="2300" b="1">
                <a:solidFill>
                  <a:srgbClr val="000000"/>
                </a:solidFill>
                <a:latin typeface="Times New Roman" panose="02020603050405020304" pitchFamily="18" charset="0"/>
                <a:ea typeface="宋体" panose="02010600030101010101" pitchFamily="2" charset="-122"/>
              </a:rPr>
              <a:t>10</a:t>
            </a:r>
            <a:r>
              <a:rPr lang="zh-CN" altLang="zh-CN" sz="2300" b="1" baseline="30000">
                <a:solidFill>
                  <a:srgbClr val="000000"/>
                </a:solidFill>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rPr>
              <a:t>7 </a:t>
            </a:r>
            <a:r>
              <a:rPr lang="en-US" altLang="zh-CN" sz="2300" b="1" smtClean="0">
                <a:solidFill>
                  <a:srgbClr val="000000"/>
                </a:solidFill>
                <a:latin typeface="Times New Roman" panose="02020603050405020304" pitchFamily="18" charset="0"/>
                <a:ea typeface="宋体" panose="02010600030101010101" pitchFamily="2" charset="-122"/>
              </a:rPr>
              <a:t>mol</a:t>
            </a:r>
            <a:r>
              <a:rPr lang="en-US" altLang="zh-CN" sz="2300" b="1" smtClean="0">
                <a:solidFill>
                  <a:srgbClr val="000000"/>
                </a:solidFill>
                <a:latin typeface="Times New Roman" panose="02020603050405020304" pitchFamily="18" charset="0"/>
                <a:ea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rPr>
              <a:t>L</a:t>
            </a:r>
            <a:r>
              <a:rPr lang="zh-CN" altLang="zh-CN" sz="2300" b="1" baseline="30000">
                <a:solidFill>
                  <a:srgbClr val="000000"/>
                </a:solidFill>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rPr>
              <a:t>1</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可能是因为加酸或加碱或加酸式盐抑制了水的电离。</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4074;FounderCES"/>
          <p:cNvPicPr/>
          <p:nvPr/>
        </p:nvPicPr>
        <p:blipFill>
          <a:blip r:embed="rId2"/>
          <a:stretch>
            <a:fillRect/>
          </a:stretch>
        </p:blipFill>
        <p:spPr>
          <a:xfrm>
            <a:off x="556031" y="893480"/>
            <a:ext cx="1434719" cy="33528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340768"/>
                <a:ext cx="11485848" cy="57624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离平衡的影响因素</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a:rPr lang="en-US" altLang="zh-CN" b="1" i="1">
                        <a:solidFill>
                          <a:srgbClr val="00A451"/>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楷体" panose="02010609060101010101" pitchFamily="49" charset="-122"/>
                    <a:cs typeface="Times New Roman" panose="02020603050405020304" pitchFamily="18" charset="0"/>
                  </a:rPr>
                  <a:t>为例</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340768"/>
                <a:ext cx="11485848" cy="576248"/>
              </a:xfrm>
              <a:blipFill rotWithShape="1">
                <a:blip r:embed="rId1"/>
                <a:stretch>
                  <a:fillRect l="-2" t="-5339" r="1" b="-449"/>
                </a:stretch>
              </a:blipFill>
            </p:spPr>
            <p:txBody>
              <a:bodyPr/>
              <a:lstStyle/>
              <a:p>
                <a:r>
                  <a:rPr lang="zh-CN" altLang="en-US">
                    <a:noFill/>
                  </a:rPr>
                  <a:t> </a:t>
                </a:r>
              </a:p>
            </p:txBody>
          </p:sp>
        </mc:Fallback>
      </mc:AlternateContent>
      <p:pic>
        <p:nvPicPr>
          <p:cNvPr id="5" name="24要点破.EPS" descr="id:2147491877;FounderCES"/>
          <p:cNvPicPr/>
          <p:nvPr/>
        </p:nvPicPr>
        <p:blipFill>
          <a:blip r:embed="rId2"/>
          <a:stretch>
            <a:fillRect/>
          </a:stretch>
        </p:blipFill>
        <p:spPr>
          <a:xfrm>
            <a:off x="2804036" y="721131"/>
            <a:ext cx="6582341" cy="568685"/>
          </a:xfrm>
          <a:prstGeom prst="rect">
            <a:avLst/>
          </a:prstGeom>
        </p:spPr>
      </p:pic>
      <p:pic>
        <p:nvPicPr>
          <p:cNvPr id="6" name="要点1.EPS" descr="id:2147491884;FounderCES"/>
          <p:cNvPicPr/>
          <p:nvPr/>
        </p:nvPicPr>
        <p:blipFill>
          <a:blip r:embed="rId3"/>
          <a:stretch>
            <a:fillRect/>
          </a:stretch>
        </p:blipFill>
        <p:spPr>
          <a:xfrm>
            <a:off x="478582" y="1508444"/>
            <a:ext cx="968375" cy="339725"/>
          </a:xfrm>
          <a:prstGeom prst="rect">
            <a:avLst/>
          </a:prstGeom>
        </p:spPr>
      </p:pic>
      <p:graphicFrame>
        <p:nvGraphicFramePr>
          <p:cNvPr id="4" name="表格 3"/>
          <p:cNvGraphicFramePr>
            <a:graphicFrameLocks noGrp="1"/>
          </p:cNvGraphicFramePr>
          <p:nvPr/>
        </p:nvGraphicFramePr>
        <p:xfrm>
          <a:off x="478584" y="2132856"/>
          <a:ext cx="11233246" cy="2743200"/>
        </p:xfrm>
        <a:graphic>
          <a:graphicData uri="http://schemas.openxmlformats.org/drawingml/2006/table">
            <a:tbl>
              <a:tblPr firstRow="1" firstCol="1" bandRow="1"/>
              <a:tblGrid>
                <a:gridCol w="2341008"/>
                <a:gridCol w="2341008"/>
                <a:gridCol w="1871459"/>
                <a:gridCol w="1871459"/>
                <a:gridCol w="1404156"/>
                <a:gridCol w="1404156"/>
              </a:tblGrid>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条件改变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升高温度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加水</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减弱</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4" y="1052736"/>
          <a:ext cx="11233246" cy="3840480"/>
        </p:xfrm>
        <a:graphic>
          <a:graphicData uri="http://schemas.openxmlformats.org/drawingml/2006/table">
            <a:tbl>
              <a:tblPr firstRow="1" firstCol="1" bandRow="1"/>
              <a:tblGrid>
                <a:gridCol w="2341008"/>
                <a:gridCol w="2341008"/>
                <a:gridCol w="1871459"/>
                <a:gridCol w="1871459"/>
                <a:gridCol w="1404156"/>
                <a:gridCol w="1404156"/>
              </a:tblGrid>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条件改变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导电</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能力</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加少量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加少量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醋酸钠固体</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向左移动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864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加冰醋酸</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增强</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927550"/>
              </a:xfrm>
            </p:spPr>
            <p:txBody>
              <a:bodyPr/>
              <a:lstStyle/>
              <a:p>
                <a:pPr algn="dist"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吉林长春期中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常温下，用蒸馏水稀释</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的醋酸溶液</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至</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，随着溶液的稀释，下列各项中始终保持减小趋势的是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C</a:t>
                </a:r>
                <a:endParaRPr lang="zh-CN" altLang="en-US"/>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927550"/>
              </a:xfrm>
              <a:blipFill rotWithShape="1">
                <a:blip r:embed="rId1"/>
                <a:stretch>
                  <a:fillRect l="-2" t="-792" r="1" b="2"/>
                </a:stretch>
              </a:blipFill>
            </p:spPr>
            <p:txBody>
              <a:bodyPr/>
              <a:lstStyle/>
              <a:p>
                <a:r>
                  <a:rPr lang="zh-CN" altLang="en-US">
                    <a:noFill/>
                  </a:rPr>
                  <a:t> </a:t>
                </a:r>
              </a:p>
            </p:txBody>
          </p:sp>
        </mc:Fallback>
      </mc:AlternateContent>
      <p:pic>
        <p:nvPicPr>
          <p:cNvPr id="5" name="24典例1.EPS" descr="id:2147491912;FounderCES"/>
          <p:cNvPicPr/>
          <p:nvPr/>
        </p:nvPicPr>
        <p:blipFill>
          <a:blip r:embed="rId2"/>
          <a:stretch>
            <a:fillRect/>
          </a:stretch>
        </p:blipFill>
        <p:spPr>
          <a:xfrm>
            <a:off x="502697" y="899362"/>
            <a:ext cx="1056005" cy="339725"/>
          </a:xfrm>
          <a:prstGeom prst="rect">
            <a:avLst/>
          </a:prstGeom>
        </p:spPr>
      </p:pic>
      <p:pic>
        <p:nvPicPr>
          <p:cNvPr id="8" name="24答案.EPS" descr="id:2147491933;FounderCES"/>
          <p:cNvPicPr/>
          <p:nvPr/>
        </p:nvPicPr>
        <p:blipFill>
          <a:blip r:embed="rId3"/>
          <a:stretch>
            <a:fillRect/>
          </a:stretch>
        </p:blipFill>
        <p:spPr>
          <a:xfrm>
            <a:off x="472311" y="4131828"/>
            <a:ext cx="715645" cy="2546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5825506"/>
              </a:xfrm>
            </p:spPr>
            <p:txBody>
              <a:bodyPr/>
              <a:lstStyle/>
              <a:p>
                <a:pPr hangingPunct="0">
                  <a:spcAft>
                    <a:spcPts val="0"/>
                  </a:spcAft>
                </a:pPr>
                <a:r>
                  <a:rPr lang="en-US" altLang="zh-CN" b="1" smtClean="0">
                    <a:solidFill>
                      <a:srgbClr val="00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用蒸馏水稀释</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的醋酸溶液至</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醋酸的电离平衡正向移动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项中的分析可知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随醋酸溶液稀释而不断增大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随醋酸溶液的稀释</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符合题意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随醋酸溶液的稀释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不符合题意。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5825506"/>
              </a:xfrm>
              <a:blipFill rotWithShape="1">
                <a:blip r:embed="rId1"/>
                <a:stretch>
                  <a:fillRect l="-2" t="-534" r="1"/>
                </a:stretch>
              </a:blipFill>
            </p:spPr>
            <p:txBody>
              <a:bodyPr/>
              <a:lstStyle/>
              <a:p>
                <a:r>
                  <a:rPr lang="zh-CN" altLang="en-US">
                    <a:noFill/>
                  </a:rPr>
                  <a:t> </a:t>
                </a:r>
              </a:p>
            </p:txBody>
          </p:sp>
        </mc:Fallback>
      </mc:AlternateContent>
      <p:pic>
        <p:nvPicPr>
          <p:cNvPr id="3" name="24解析.EPS" descr="id:2147491926;FounderCES"/>
          <p:cNvPicPr/>
          <p:nvPr/>
        </p:nvPicPr>
        <p:blipFill>
          <a:blip r:embed="rId2"/>
          <a:stretch>
            <a:fillRect/>
          </a:stretch>
        </p:blipFill>
        <p:spPr>
          <a:xfrm>
            <a:off x="544854" y="1307491"/>
            <a:ext cx="731982" cy="26092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800200"/>
          </a:xfrm>
          <a:prstGeom prst="rect">
            <a:avLst/>
          </a:prstGeom>
        </p:spPr>
      </p:pic>
      <p:sp>
        <p:nvSpPr>
          <p:cNvPr id="5" name="内容占位符 4"/>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电解质溶液加水稀释时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要注意离子浓度与离子物质的量的变化。在相同溶液中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两种微粒的浓度比值与其物质的量比值相同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推断时可相互借用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以此来解析。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关键提醒.EPS" descr="id:2147494124;FounderCES"/>
          <p:cNvPicPr/>
          <p:nvPr/>
        </p:nvPicPr>
        <p:blipFill>
          <a:blip r:embed="rId2"/>
          <a:stretch>
            <a:fillRect/>
          </a:stretch>
        </p:blipFill>
        <p:spPr>
          <a:xfrm>
            <a:off x="545847" y="954750"/>
            <a:ext cx="1381493" cy="288132"/>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一</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元弱酸与一元强酸的比较</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947;FounderCES"/>
          <p:cNvPicPr/>
          <p:nvPr/>
        </p:nvPicPr>
        <p:blipFill>
          <a:blip r:embed="rId1"/>
          <a:stretch>
            <a:fillRect/>
          </a:stretch>
        </p:blipFill>
        <p:spPr>
          <a:xfrm>
            <a:off x="550590" y="908209"/>
            <a:ext cx="935759" cy="328468"/>
          </a:xfrm>
          <a:prstGeom prst="rect">
            <a:avLst/>
          </a:prstGeom>
        </p:spPr>
      </p:pic>
      <p:graphicFrame>
        <p:nvGraphicFramePr>
          <p:cNvPr id="7" name="表格 6"/>
          <p:cNvGraphicFramePr>
            <a:graphicFrameLocks noGrp="1"/>
          </p:cNvGraphicFramePr>
          <p:nvPr/>
        </p:nvGraphicFramePr>
        <p:xfrm>
          <a:off x="478583" y="1412776"/>
          <a:ext cx="11233248" cy="4854312"/>
        </p:xfrm>
        <a:graphic>
          <a:graphicData uri="http://schemas.openxmlformats.org/drawingml/2006/table">
            <a:tbl>
              <a:tblPr firstRow="1" firstCol="1" bandRow="1"/>
              <a:tblGrid>
                <a:gridCol w="2160239"/>
                <a:gridCol w="4968552"/>
                <a:gridCol w="4104457"/>
              </a:tblGrid>
              <a:tr h="648072">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9529" marR="9952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等物质的量浓度的盐酸</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与醋酸</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的盐酸</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与醋酸</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05193">
                <a:tc>
                  <a:txBody>
                    <a:bodyPr/>
                    <a:lstStyle/>
                    <a:p>
                      <a:pPr algn="ctr" hangingPunct="0">
                        <a:lnSpc>
                          <a:spcPct val="150000"/>
                        </a:lnSpc>
                        <a:spcAft>
                          <a:spcPts val="0"/>
                        </a:spcAf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或酸的</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物质的量浓度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9529" marR="9952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酸的物质的量浓度</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5193">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溶液的导电</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能力</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9529" marR="9952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52596">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水的电离程度</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9529" marR="9952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57789">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加水稀释等倍</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数</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3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的变</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9529" marR="99529"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341998" y="1196752"/>
            <a:ext cx="8431115" cy="3417364"/>
          </a:xfrm>
          <a:prstGeom prst="rect">
            <a:avLst/>
          </a:prstGeom>
        </p:spPr>
      </p:pic>
      <p:pic>
        <p:nvPicPr>
          <p:cNvPr id="3" name="图片 2"/>
          <p:cNvPicPr>
            <a:picLocks noChangeAspect="1"/>
          </p:cNvPicPr>
          <p:nvPr/>
        </p:nvPicPr>
        <p:blipFill>
          <a:blip r:embed="rId2"/>
          <a:stretch>
            <a:fillRect/>
          </a:stretch>
        </p:blipFill>
        <p:spPr>
          <a:xfrm>
            <a:off x="222680" y="3040442"/>
            <a:ext cx="1857376" cy="894475"/>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2080060" y="3449080"/>
            <a:ext cx="261938" cy="94298"/>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06576" y="980728"/>
          <a:ext cx="11377263" cy="4214535"/>
        </p:xfrm>
        <a:graphic>
          <a:graphicData uri="http://schemas.openxmlformats.org/drawingml/2006/table">
            <a:tbl>
              <a:tblPr firstRow="1" firstCol="1" bandRow="1"/>
              <a:tblGrid>
                <a:gridCol w="6048670"/>
                <a:gridCol w="2664296"/>
                <a:gridCol w="2664297"/>
              </a:tblGrid>
              <a:tr h="107515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547" marR="585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等物质的量浓度的盐酸</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与醋酸</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的盐酸</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与醋酸</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32355" marR="323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27175">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中和等体积</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酸溶液所</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消耗</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547" marR="585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消耗</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75157">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分别加入等</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量的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两种酸</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对应的钠盐固体后溶</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液中</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547" marR="585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变小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128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与等量活泼</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金属</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反应产生</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的起始速率</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547" marR="585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开始</a:t>
                      </a:r>
                      <a:r>
                        <a:rPr lang="zh-CN" sz="2400" b="1"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后</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4416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等体积溶液</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与过</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量活泼金</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属反</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应产生</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8547" marR="5854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078313"/>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有浓度均为</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的盐酸、硫酸、醋酸溶液，下列判断正确的是</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pc="-1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若三种酸溶液中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等体积的三种酸溶液分别与过量的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若生成的盐的物质的量依次为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分别用三种酸溶液和一定量的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溶液反应生成正盐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若需要酸溶液的体积分别为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将完全相同的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分别投入等体积的三种酸溶液中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设开始时生成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的速率分别</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i="1" smtClean="0">
                <a:latin typeface="Book Antiqua" panose="0204060205030503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latin typeface="Book Antiqua" panose="0204060205030503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mtClean="0">
                <a:latin typeface="Book Antiqua" panose="0204060205030503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latin typeface="Book Antiqua" panose="0204060205030503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latin typeface="Book Antiqua" panose="0204060205030503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latin typeface="Book Antiqua" panose="02040602050305030304" pitchFamily="18" charset="0"/>
              </a:rPr>
              <a:t>v</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5" name="24答案.EPS" descr="id:2147491990;FounderCES"/>
          <p:cNvPicPr/>
          <p:nvPr/>
        </p:nvPicPr>
        <p:blipFill>
          <a:blip r:embed="rId1"/>
          <a:stretch>
            <a:fillRect/>
          </a:stretch>
        </p:blipFill>
        <p:spPr>
          <a:xfrm>
            <a:off x="492165" y="5330085"/>
            <a:ext cx="745490" cy="265430"/>
          </a:xfrm>
          <a:prstGeom prst="rect">
            <a:avLst/>
          </a:prstGeom>
        </p:spPr>
      </p:pic>
      <p:pic>
        <p:nvPicPr>
          <p:cNvPr id="3074" name="图片 9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52450" cy="161925"/>
          </a:xfrm>
          <a:prstGeom prst="rect">
            <a:avLst/>
          </a:prstGeom>
          <a:noFill/>
          <a:extLst>
            <a:ext uri="{909E8E84-426E-40DD-AFC4-6F175D3DCCD1}">
              <a14:hiddenFill xmlns:a14="http://schemas.microsoft.com/office/drawing/2010/main">
                <a:solidFill>
                  <a:srgbClr val="FFFFFF"/>
                </a:solidFill>
              </a14:hiddenFill>
            </a:ext>
          </a:extLst>
        </p:spPr>
      </p:pic>
      <p:pic>
        <p:nvPicPr>
          <p:cNvPr id="3073" name="图片 9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523875" cy="161925"/>
          </a:xfrm>
          <a:prstGeom prst="rect">
            <a:avLst/>
          </a:prstGeom>
          <a:noFill/>
          <a:extLst>
            <a:ext uri="{909E8E84-426E-40DD-AFC4-6F175D3DCCD1}">
              <a14:hiddenFill xmlns:a14="http://schemas.microsoft.com/office/drawing/2010/main">
                <a:solidFill>
                  <a:srgbClr val="FFFFFF"/>
                </a:solidFill>
              </a14:hiddenFill>
            </a:ext>
          </a:extLst>
        </p:spPr>
      </p:pic>
      <p:pic>
        <p:nvPicPr>
          <p:cNvPr id="6" name="24典例2.EPS" descr="id:2147494146;FounderCES"/>
          <p:cNvPicPr/>
          <p:nvPr/>
        </p:nvPicPr>
        <p:blipFill>
          <a:blip r:embed="rId4"/>
          <a:stretch>
            <a:fillRect/>
          </a:stretch>
        </p:blipFill>
        <p:spPr>
          <a:xfrm>
            <a:off x="478582" y="940074"/>
            <a:ext cx="926785" cy="29860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HCl</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、硫酸是强电解质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醋酸是弱电解质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部分电离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三种酸溶液的浓度相等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等浓度、等体积的盐酸、硫酸、醋酸溶液分别与过量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溶液反应生成的盐的物质的量的大小关系为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分别用三种酸溶液和一定量的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溶液反应生成正盐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若需要酸溶液的体积分别为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硫酸中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盐酸</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醋酸溶液中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小于</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则等体积的这三种酸溶液分别与完全相同的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开始时生成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latin typeface="Book Antiqua" panose="02040602050305030304" pitchFamily="18" charset="0"/>
              </a:rPr>
              <a:t> v </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latin typeface="Book Antiqua" panose="02040602050305030304" pitchFamily="18" charset="0"/>
              </a:rPr>
              <a:t> v </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latin typeface="Book Antiqua" panose="02040602050305030304" pitchFamily="18" charset="0"/>
              </a:rPr>
              <a:t> v </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1983;FounderCES"/>
          <p:cNvPicPr/>
          <p:nvPr/>
        </p:nvPicPr>
        <p:blipFill>
          <a:blip r:embed="rId1"/>
          <a:stretch>
            <a:fillRect/>
          </a:stretch>
        </p:blipFill>
        <p:spPr>
          <a:xfrm>
            <a:off x="498193" y="963476"/>
            <a:ext cx="714244" cy="254525"/>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同浓度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相同体积的一元强酸与弱酸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溶液中的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但它们的物质的量是相同的。在解题时要注意是比较物质的量浓度还是物质的量。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167;FounderCES"/>
          <p:cNvPicPr/>
          <p:nvPr/>
        </p:nvPicPr>
        <p:blipFill>
          <a:blip r:embed="rId2"/>
          <a:stretch>
            <a:fillRect/>
          </a:stretch>
        </p:blipFill>
        <p:spPr>
          <a:xfrm>
            <a:off x="537114" y="910429"/>
            <a:ext cx="1525644" cy="33469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423647"/>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离平衡常数的应用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判断弱酸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或弱碱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的相对强弱：相同条件下，电离平衡常数越大，酸性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或碱性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判断溶液中微粒浓度比值的变化情况：</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溶液加水稀释，</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𝐂𝐎𝐎𝐇</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𝑲</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𝐚</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，加水稀释时，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𝑪𝑶𝑶𝑯</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423647"/>
              </a:xfrm>
              <a:blipFill rotWithShape="1">
                <a:blip r:embed="rId1"/>
                <a:stretch>
                  <a:fillRect l="-2" t="-14" r="1" b="5"/>
                </a:stretch>
              </a:blipFill>
            </p:spPr>
            <p:txBody>
              <a:bodyPr/>
              <a:lstStyle/>
              <a:p>
                <a:r>
                  <a:rPr lang="zh-CN" altLang="en-US">
                    <a:noFill/>
                  </a:rPr>
                  <a:t> </a:t>
                </a:r>
              </a:p>
            </p:txBody>
          </p:sp>
        </mc:Fallback>
      </mc:AlternateContent>
      <p:pic>
        <p:nvPicPr>
          <p:cNvPr id="4" name="要点3.EPS" descr="id:2147492004;FounderCES"/>
          <p:cNvPicPr/>
          <p:nvPr/>
        </p:nvPicPr>
        <p:blipFill>
          <a:blip r:embed="rId2"/>
          <a:stretch>
            <a:fillRect/>
          </a:stretch>
        </p:blipFill>
        <p:spPr>
          <a:xfrm>
            <a:off x="499792" y="925084"/>
            <a:ext cx="932224" cy="32728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3.EPS" descr="id:2147492019;FounderCES"/>
          <p:cNvPicPr/>
          <p:nvPr/>
        </p:nvPicPr>
        <p:blipFill>
          <a:blip r:embed="rId1"/>
          <a:stretch>
            <a:fillRect/>
          </a:stretch>
        </p:blipFill>
        <p:spPr>
          <a:xfrm>
            <a:off x="526041" y="940074"/>
            <a:ext cx="926785" cy="298607"/>
          </a:xfrm>
          <a:prstGeom prst="rect">
            <a:avLst/>
          </a:prstGeom>
        </p:spPr>
      </p:pic>
      <p:pic>
        <p:nvPicPr>
          <p:cNvPr id="5" name="24答案.EPS" descr="id:2147491990;FounderCES"/>
          <p:cNvPicPr/>
          <p:nvPr/>
        </p:nvPicPr>
        <p:blipFill>
          <a:blip r:embed="rId2"/>
          <a:stretch>
            <a:fillRect/>
          </a:stretch>
        </p:blipFill>
        <p:spPr>
          <a:xfrm>
            <a:off x="478582" y="2611034"/>
            <a:ext cx="745490" cy="265430"/>
          </a:xfrm>
          <a:prstGeom prst="rect">
            <a:avLst/>
          </a:prstGeom>
        </p:spPr>
      </p:pic>
      <p:sp>
        <p:nvSpPr>
          <p:cNvPr id="7" name="内容占位符 6"/>
          <p:cNvSpPr>
            <a:spLocks noGrp="1"/>
          </p:cNvSpPr>
          <p:nvPr>
            <p:ph idx="1"/>
          </p:nvPr>
        </p:nvSpPr>
        <p:spPr>
          <a:xfrm>
            <a:off x="360854" y="746120"/>
            <a:ext cx="11485848" cy="2308324"/>
          </a:xfrm>
        </p:spPr>
        <p:txBody>
          <a:bodyPr/>
          <a:lstStyle/>
          <a:p>
            <a:pPr algn="dist"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用物质的量浓度为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的氢氧化钠溶液中和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的某一元弱酸溶液</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，消耗氢氧化钠溶液</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，则此一元弱酸的物质的量浓度为</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0.05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7</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96973"/>
              </a:xfrm>
            </p:spPr>
            <p:txBody>
              <a:bodyPr/>
              <a:lstStyle/>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mL0.02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溶液与</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mLH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浓度为</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的一元弱酸</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的溶液恰好中和</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spc="-100" baseline="-250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酸</a:t>
                </a:r>
                <a:r>
                  <a:rPr lang="en-US" altLang="zh-CN" b="1" u="wavy" spc="-100">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u="wavy" spc="-100" baseline="-250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酸</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u="wavy" spc="-100" baseline="-250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碱</a:t>
                </a:r>
                <a:r>
                  <a:rPr lang="en-US" altLang="zh-CN" b="1" u="wavy" spc="-100">
                    <a:solidFill>
                      <a:srgbClr val="000000"/>
                    </a:solidFill>
                    <a:uFill>
                      <a:solidFill>
                        <a:srgbClr val="00B0F0"/>
                      </a:solidFill>
                    </a:u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u="wavy" spc="-100" baseline="-250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碱</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0.02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a:t>
                </a:r>
                <a:endPar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pc="-100"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根据题中信息列三段式</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一元弱酸的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𝐀</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𝐇𝐀</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96973"/>
              </a:xfrm>
              <a:blipFill rotWithShape="1">
                <a:blip r:embed="rId1"/>
                <a:stretch>
                  <a:fillRect l="-2" t="-610" r="1" b="9"/>
                </a:stretch>
              </a:blipFill>
            </p:spPr>
            <p:txBody>
              <a:bodyPr/>
              <a:lstStyle/>
              <a:p>
                <a:r>
                  <a:rPr lang="zh-CN" altLang="en-US">
                    <a:noFill/>
                  </a:rPr>
                  <a:t> </a:t>
                </a:r>
              </a:p>
            </p:txBody>
          </p:sp>
        </mc:Fallback>
      </mc:AlternateContent>
      <p:pic>
        <p:nvPicPr>
          <p:cNvPr id="3" name="24解析.EPS" descr="id:2147492041;FounderCES"/>
          <p:cNvPicPr/>
          <p:nvPr/>
        </p:nvPicPr>
        <p:blipFill>
          <a:blip r:embed="rId2"/>
          <a:stretch>
            <a:fillRect/>
          </a:stretch>
        </p:blipFill>
        <p:spPr>
          <a:xfrm>
            <a:off x="524712" y="972261"/>
            <a:ext cx="745490" cy="26543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氢氟酸的水溶液中，调节溶液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忽略体积变化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，测得平衡体系中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与溶液</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的关系如图。</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的电离平衡常数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点溶液的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4</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10</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rPr>
              <a:t>4</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10</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rPr>
              <a:t>4  </a:t>
            </a:r>
            <a:r>
              <a:rPr lang="en-US" altLang="zh-CN" b="1" smtClean="0">
                <a:solidFill>
                  <a:srgbClr val="000000"/>
                </a:solidFill>
                <a:latin typeface="Times New Roman" panose="02020603050405020304" pitchFamily="18" charset="0"/>
                <a:ea typeface="宋体" panose="02010600030101010101" pitchFamily="2" charset="-122"/>
              </a:rPr>
              <a:t>mol</a:t>
            </a:r>
            <a:r>
              <a:rPr lang="en-US" altLang="zh-CN" b="1" smtClean="0">
                <a:solidFill>
                  <a:srgbClr val="000000"/>
                </a:solidFill>
                <a:latin typeface="Times New Roman" panose="02020603050405020304" pitchFamily="18" charset="0"/>
                <a:ea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endParaRPr lang="zh-CN" altLang="en-US"/>
          </a:p>
        </p:txBody>
      </p:sp>
      <p:pic>
        <p:nvPicPr>
          <p:cNvPr id="5" name="24答案.EPS" descr="id:2147491990;FounderCES"/>
          <p:cNvPicPr/>
          <p:nvPr/>
        </p:nvPicPr>
        <p:blipFill>
          <a:blip r:embed="rId1"/>
          <a:stretch>
            <a:fillRect/>
          </a:stretch>
        </p:blipFill>
        <p:spPr>
          <a:xfrm>
            <a:off x="550590" y="5891588"/>
            <a:ext cx="745490" cy="265430"/>
          </a:xfrm>
          <a:prstGeom prst="rect">
            <a:avLst/>
          </a:prstGeom>
        </p:spPr>
      </p:pic>
      <p:pic>
        <p:nvPicPr>
          <p:cNvPr id="4" name="kd510.jpg" descr="id:2147494188;FounderCES"/>
          <p:cNvPicPr/>
          <p:nvPr/>
        </p:nvPicPr>
        <p:blipFill>
          <a:blip r:embed="rId2">
            <a:clrChange>
              <a:clrFrom>
                <a:srgbClr val="FFFFFE"/>
              </a:clrFrom>
              <a:clrTo>
                <a:srgbClr val="FFFFFE">
                  <a:alpha val="0"/>
                </a:srgbClr>
              </a:clrTo>
            </a:clrChange>
          </a:blip>
          <a:stretch>
            <a:fillRect/>
          </a:stretch>
        </p:blipFill>
        <p:spPr>
          <a:xfrm>
            <a:off x="4522945" y="2145526"/>
            <a:ext cx="3161665" cy="21475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62176"/>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图可知</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𝐦𝐨𝐥</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𝐋</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p>
                      </m:den>
                    </m:f>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spc="-1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交叉点</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spc="-10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处</a:t>
                </a:r>
                <a:r>
                  <a:rPr lang="en-US" altLang="zh-CN" b="1" i="1" u="wavy" spc="-10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u="wavy" spc="-100"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spc="-10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u="wavy" spc="-100" baseline="30000"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spc="-100"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u="wavy" spc="-10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spc="-1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u="wavy" spc="-10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0"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p>
                          <m:sSupPr>
                            <m:ctrlPr>
                              <a:rPr lang="zh-CN" altLang="zh-CN" b="1" i="1" spc="-1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𝐅</m:t>
                            </m:r>
                          </m:e>
                          <m:sup>
                            <m:r>
                              <a:rPr lang="en-US" altLang="zh-CN" b="1" i="1" spc="-10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spc="-100">
                            <a:solidFill>
                              <a:srgbClr val="000000"/>
                            </a:solidFill>
                            <a:latin typeface="Cambria Math" panose="02040503050406030204" pitchFamily="18" charset="0"/>
                            <a:ea typeface="宋体" panose="02010600030101010101" pitchFamily="2" charset="-122"/>
                            <a:cs typeface="Times New Roman" panose="02020603050405020304" pitchFamily="18" charset="0"/>
                          </a:rPr>
                          <m:t>𝐇𝐅</m:t>
                        </m:r>
                        <m:r>
                          <m:rPr>
                            <m:nor/>
                          </m:rP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spc="-100"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HF</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562176"/>
              </a:xfrm>
              <a:blipFill rotWithShape="1">
                <a:blip r:embed="rId1"/>
                <a:stretch>
                  <a:fillRect l="-2" t="-1214" r="1" b="23"/>
                </a:stretch>
              </a:blipFill>
            </p:spPr>
            <p:txBody>
              <a:bodyPr/>
              <a:lstStyle/>
              <a:p>
                <a:r>
                  <a:rPr lang="zh-CN" altLang="en-US">
                    <a:noFill/>
                  </a:rPr>
                  <a:t> </a:t>
                </a:r>
              </a:p>
            </p:txBody>
          </p:sp>
        </mc:Fallback>
      </mc:AlternateContent>
      <p:pic>
        <p:nvPicPr>
          <p:cNvPr id="4" name="24解析.EPS" descr="id:2147492041;FounderCES"/>
          <p:cNvPicPr/>
          <p:nvPr/>
        </p:nvPicPr>
        <p:blipFill>
          <a:blip r:embed="rId2"/>
          <a:stretch>
            <a:fillRect/>
          </a:stretch>
        </p:blipFill>
        <p:spPr>
          <a:xfrm>
            <a:off x="550590" y="972261"/>
            <a:ext cx="745490" cy="265430"/>
          </a:xfrm>
          <a:prstGeom prst="rect">
            <a:avLst/>
          </a:prstGeom>
        </p:spPr>
      </p:pic>
      <p:pic>
        <p:nvPicPr>
          <p:cNvPr id="5" name="kd510.jpg" descr="id:2147494188;FounderCES"/>
          <p:cNvPicPr/>
          <p:nvPr/>
        </p:nvPicPr>
        <p:blipFill>
          <a:blip r:embed="rId3">
            <a:clrChange>
              <a:clrFrom>
                <a:srgbClr val="FFFFFE"/>
              </a:clrFrom>
              <a:clrTo>
                <a:srgbClr val="FFFFFE">
                  <a:alpha val="0"/>
                </a:srgbClr>
              </a:clrTo>
            </a:clrChange>
          </a:blip>
          <a:stretch>
            <a:fillRect/>
          </a:stretch>
        </p:blipFill>
        <p:spPr>
          <a:xfrm>
            <a:off x="4295006" y="3308296"/>
            <a:ext cx="3161665" cy="2147570"/>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5"/>
              <p:cNvSpPr>
                <a:spLocks noGrp="1"/>
              </p:cNvSpPr>
              <p:nvPr>
                <p:ph idx="1"/>
              </p:nvPr>
            </p:nvSpPr>
            <p:spPr>
              <a:xfrm>
                <a:off x="360854" y="746120"/>
                <a:ext cx="11485848" cy="3951787"/>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的水溶液呈弱碱性，室温下其电离平衡常数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水溶液的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的二级电离和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sub>
                          <m:sup>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p>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𝒄</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𝐍</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xfrm>
                <a:off x="360854" y="746120"/>
                <a:ext cx="11485848" cy="3951787"/>
              </a:xfrm>
              <a:blipFill rotWithShape="1">
                <a:blip r:embed="rId1"/>
                <a:stretch>
                  <a:fillRect l="-2" t="-787" r="1" b="4"/>
                </a:stretch>
              </a:blipFill>
            </p:spPr>
            <p:txBody>
              <a:bodyPr/>
              <a:lstStyle/>
              <a:p>
                <a:r>
                  <a:rPr lang="zh-CN" altLang="en-US">
                    <a:noFill/>
                  </a:rPr>
                  <a:t> </a:t>
                </a:r>
              </a:p>
            </p:txBody>
          </p:sp>
        </mc:Fallback>
      </mc:AlternateContent>
      <p:pic>
        <p:nvPicPr>
          <p:cNvPr id="4" name="24答案.EPS" descr="id:2147492048;FounderCES"/>
          <p:cNvPicPr/>
          <p:nvPr/>
        </p:nvPicPr>
        <p:blipFill>
          <a:blip r:embed="rId2"/>
          <a:stretch>
            <a:fillRect/>
          </a:stretch>
        </p:blipFill>
        <p:spPr>
          <a:xfrm>
            <a:off x="493812" y="2069474"/>
            <a:ext cx="704850" cy="251114"/>
          </a:xfrm>
          <a:prstGeom prst="rect">
            <a:avLst/>
          </a:prstGeom>
        </p:spPr>
      </p:pic>
      <p:pic>
        <p:nvPicPr>
          <p:cNvPr id="5" name="24解析.EPS" descr="id:2147492041;FounderCES"/>
          <p:cNvPicPr/>
          <p:nvPr/>
        </p:nvPicPr>
        <p:blipFill>
          <a:blip r:embed="rId3"/>
          <a:stretch>
            <a:fillRect/>
          </a:stretch>
        </p:blipFill>
        <p:spPr>
          <a:xfrm>
            <a:off x="512318" y="2628226"/>
            <a:ext cx="677718" cy="241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clrChange>
              <a:clrFrom>
                <a:srgbClr val="FFFFFF"/>
              </a:clrFrom>
              <a:clrTo>
                <a:srgbClr val="FFFFFF">
                  <a:alpha val="0"/>
                </a:srgbClr>
              </a:clrTo>
            </a:clrChange>
          </a:blip>
          <a:stretch>
            <a:fillRect/>
          </a:stretch>
        </p:blipFill>
        <p:spPr>
          <a:xfrm>
            <a:off x="2718868" y="3902381"/>
            <a:ext cx="9208986" cy="2262923"/>
          </a:xfrm>
          <a:prstGeom prst="rect">
            <a:avLst/>
          </a:prstGeom>
        </p:spPr>
      </p:pic>
      <p:pic>
        <p:nvPicPr>
          <p:cNvPr id="3" name="图片 2"/>
          <p:cNvPicPr>
            <a:picLocks noChangeAspect="1"/>
          </p:cNvPicPr>
          <p:nvPr/>
        </p:nvPicPr>
        <p:blipFill>
          <a:blip r:embed="rId2"/>
          <a:stretch>
            <a:fillRect/>
          </a:stretch>
        </p:blipFill>
        <p:spPr>
          <a:xfrm>
            <a:off x="636702" y="5153085"/>
            <a:ext cx="2109296" cy="367230"/>
          </a:xfrm>
          <a:prstGeom prst="rect">
            <a:avLst/>
          </a:prstGeom>
        </p:spPr>
      </p:pic>
      <p:pic>
        <p:nvPicPr>
          <p:cNvPr id="4" name="图片 3"/>
          <p:cNvPicPr>
            <a:picLocks noChangeAspect="1"/>
          </p:cNvPicPr>
          <p:nvPr/>
        </p:nvPicPr>
        <p:blipFill>
          <a:blip r:embed="rId3"/>
          <a:stretch>
            <a:fillRect/>
          </a:stretch>
        </p:blipFill>
        <p:spPr>
          <a:xfrm>
            <a:off x="185037" y="1871200"/>
            <a:ext cx="1723153" cy="3263207"/>
          </a:xfrm>
          <a:prstGeom prst="rect">
            <a:avLst/>
          </a:prstGeom>
        </p:spPr>
      </p:pic>
      <p:pic>
        <p:nvPicPr>
          <p:cNvPr id="5" name="图片 4"/>
          <p:cNvPicPr>
            <a:picLocks noChangeAspect="1"/>
          </p:cNvPicPr>
          <p:nvPr/>
        </p:nvPicPr>
        <p:blipFill>
          <a:blip r:embed="rId4">
            <a:clrChange>
              <a:clrFrom>
                <a:srgbClr val="FFFFFF"/>
              </a:clrFrom>
              <a:clrTo>
                <a:srgbClr val="FFFFFF">
                  <a:alpha val="0"/>
                </a:srgbClr>
              </a:clrTo>
            </a:clrChange>
          </a:blip>
          <a:stretch>
            <a:fillRect/>
          </a:stretch>
        </p:blipFill>
        <p:spPr>
          <a:xfrm>
            <a:off x="1630710" y="1542355"/>
            <a:ext cx="9788938" cy="259715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2880320"/>
          </a:xfrm>
          <a:prstGeom prst="rect">
            <a:avLst/>
          </a:prstGeom>
        </p:spPr>
      </p:pic>
      <p:sp>
        <p:nvSpPr>
          <p:cNvPr id="3" name="内容占位符 2"/>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元酸和一元碱恰好中和是指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碱</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baseline="-2500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段式法是电离平衡常数计算的常用方法</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计算时的关键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一元弱酸电离产生的两个离子的浓度是相同的。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由于弱电解质的电离程度比较小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计算时往往忽略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平衡时弱电解质的浓度一般近似为起始浓度。</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209;FounderCES"/>
          <p:cNvPicPr/>
          <p:nvPr/>
        </p:nvPicPr>
        <p:blipFill>
          <a:blip r:embed="rId2"/>
          <a:stretch>
            <a:fillRect/>
          </a:stretch>
        </p:blipFill>
        <p:spPr>
          <a:xfrm>
            <a:off x="519657" y="923247"/>
            <a:ext cx="1439609" cy="315722"/>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外</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界条件对水的电离平衡的影响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4.EPS" descr="id:2147492055;FounderCES"/>
          <p:cNvPicPr/>
          <p:nvPr/>
        </p:nvPicPr>
        <p:blipFill>
          <a:blip r:embed="rId1"/>
          <a:stretch>
            <a:fillRect/>
          </a:stretch>
        </p:blipFill>
        <p:spPr>
          <a:xfrm>
            <a:off x="533656" y="925654"/>
            <a:ext cx="886901" cy="311536"/>
          </a:xfrm>
          <a:prstGeom prst="rect">
            <a:avLst/>
          </a:prstGeom>
        </p:spPr>
      </p:pic>
      <p:graphicFrame>
        <p:nvGraphicFramePr>
          <p:cNvPr id="4" name="表格 3"/>
          <p:cNvGraphicFramePr>
            <a:graphicFrameLocks noGrp="1"/>
          </p:cNvGraphicFramePr>
          <p:nvPr/>
        </p:nvGraphicFramePr>
        <p:xfrm>
          <a:off x="524713" y="1577182"/>
          <a:ext cx="11161240" cy="3840480"/>
        </p:xfrm>
        <a:graphic>
          <a:graphicData uri="http://schemas.openxmlformats.org/drawingml/2006/table">
            <a:tbl>
              <a:tblPr firstRow="1" firstCol="1" bandRow="1"/>
              <a:tblGrid>
                <a:gridCol w="2173890"/>
                <a:gridCol w="1956443"/>
                <a:gridCol w="1638497"/>
                <a:gridCol w="1961903"/>
                <a:gridCol w="2082405"/>
                <a:gridCol w="1348102"/>
              </a:tblGrid>
              <a:tr h="39319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变条</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移动</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zh-CN" sz="24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水的</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电离</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程度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w</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543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升高温度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右移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43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降低温度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43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加入酸</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4336">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加入碱</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867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a:t>
                      </a: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入金</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属</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右移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08673">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加入</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NaHSO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左移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4.EPS" descr="id:2147492083;FounderCES"/>
          <p:cNvPicPr/>
          <p:nvPr/>
        </p:nvPicPr>
        <p:blipFill>
          <a:blip r:embed="rId1"/>
          <a:stretch>
            <a:fillRect/>
          </a:stretch>
        </p:blipFill>
        <p:spPr>
          <a:xfrm>
            <a:off x="472114" y="935900"/>
            <a:ext cx="981364" cy="31592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03954"/>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河北石家庄期中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时，水的电离达到平衡：</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，下列叙述正确的是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将纯水加热到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呈酸性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向纯水中加入少量盐酸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向纯水中加入醋酸钠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平衡逆向移动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向纯水中加入硫酸钠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平衡不移动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溶液呈中性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D</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903954"/>
              </a:xfrm>
              <a:blipFill rotWithShape="1">
                <a:blip r:embed="rId2"/>
                <a:stretch>
                  <a:fillRect l="-2" t="-797" r="1" b="15"/>
                </a:stretch>
              </a:blipFill>
            </p:spPr>
            <p:txBody>
              <a:bodyPr/>
              <a:lstStyle/>
              <a:p>
                <a:r>
                  <a:rPr lang="zh-CN" altLang="en-US">
                    <a:noFill/>
                  </a:rPr>
                  <a:t> </a:t>
                </a:r>
              </a:p>
            </p:txBody>
          </p:sp>
        </mc:Fallback>
      </mc:AlternateContent>
      <p:pic>
        <p:nvPicPr>
          <p:cNvPr id="5" name="24答案.EPS" descr="id:2147494245;FounderCES"/>
          <p:cNvPicPr/>
          <p:nvPr/>
        </p:nvPicPr>
        <p:blipFill>
          <a:blip r:embed="rId3"/>
          <a:stretch>
            <a:fillRect/>
          </a:stretch>
        </p:blipFill>
        <p:spPr>
          <a:xfrm>
            <a:off x="472114" y="4264645"/>
            <a:ext cx="685800"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的电离吸热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将纯水加热到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95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时促进水的电离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水仍呈中性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向纯水中加入少量盐酸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抑制水的电离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平衡逆向移动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向纯水中加入醋酸钠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醋酸根结合水电离出的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促进水的电离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向纯水中加入少量硫酸钠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钠离子和硫酸根不会影响水的电离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因此平衡不移动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溶液呈中性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238;FounderCES"/>
          <p:cNvPicPr/>
          <p:nvPr/>
        </p:nvPicPr>
        <p:blipFill>
          <a:blip r:embed="rId1"/>
          <a:stretch>
            <a:fillRect/>
          </a:stretch>
        </p:blipFill>
        <p:spPr>
          <a:xfrm>
            <a:off x="469956" y="967897"/>
            <a:ext cx="731982" cy="260927"/>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水中加入酸或碱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抑制水的电离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水的电离是吸热反应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升高温度能促进水的电离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水的离子积常数增大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水仍呈中性。</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252;FounderCES"/>
          <p:cNvPicPr/>
          <p:nvPr/>
        </p:nvPicPr>
        <p:blipFill>
          <a:blip r:embed="rId2"/>
          <a:stretch>
            <a:fillRect/>
          </a:stretch>
        </p:blipFill>
        <p:spPr>
          <a:xfrm>
            <a:off x="506681" y="908720"/>
            <a:ext cx="1492695" cy="326898"/>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543056"/>
          </a:xfrm>
        </p:spPr>
        <p:txBody>
          <a:bodyPr/>
          <a:lstStyle/>
          <a:p>
            <a:pPr hangingPunct="0">
              <a:lnSpc>
                <a:spcPct val="140000"/>
              </a:lnSpc>
              <a:spcAft>
                <a:spcPts val="0"/>
              </a:spcAft>
            </a:pPr>
            <a:r>
              <a:rPr lang="en-US"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水</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电离出的</a:t>
            </a:r>
            <a:r>
              <a:rPr lang="en-US" altLang="zh-CN" sz="23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sz="2300" b="1" i="1">
                <a:solidFill>
                  <a:srgbClr val="00A451"/>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A451"/>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A45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K</a:t>
            </a:r>
            <a:r>
              <a:rPr lang="en-US" altLang="zh-CN" sz="2300"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表达式中</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均表示整个溶液中所有</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的总物质的量浓度。</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酸溶液中</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全部由水电离产生，</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酸</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忽略水电离出的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度</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碱溶液中</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全部由水电离产生，</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碱</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忽略水电离出的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pP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度</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不同溶液中，</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可能不同，但任何溶液中水电离出的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与水电离出的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一定相等。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常温下，由水电离出的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时，可能是加酸或加碱等抑制了水的电离。如常温下，由水电离出的</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sz="2300"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的溶液可能呈酸性也可能呈碱性，溶液的</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pH</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5.EPS" descr="id:2147492118;FounderCES"/>
          <p:cNvPicPr/>
          <p:nvPr/>
        </p:nvPicPr>
        <p:blipFill>
          <a:blip r:embed="rId1"/>
          <a:stretch>
            <a:fillRect/>
          </a:stretch>
        </p:blipFill>
        <p:spPr>
          <a:xfrm>
            <a:off x="478582" y="895828"/>
            <a:ext cx="850690" cy="298607"/>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列四种溶液：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的盐酸，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的盐酸，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NaOH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溶液，常温下由水电离出的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的浓度之比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(①∶②∶③∶④)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典例5.EPS" descr="id:2147492125;FounderCES"/>
          <p:cNvPicPr/>
          <p:nvPr/>
        </p:nvPicPr>
        <p:blipFill>
          <a:blip r:embed="rId1"/>
          <a:stretch>
            <a:fillRect/>
          </a:stretch>
        </p:blipFill>
        <p:spPr>
          <a:xfrm>
            <a:off x="529555" y="908720"/>
            <a:ext cx="1019464" cy="328468"/>
          </a:xfrm>
          <a:prstGeom prst="rect">
            <a:avLst/>
          </a:prstGeom>
        </p:spPr>
      </p:pic>
      <p:pic>
        <p:nvPicPr>
          <p:cNvPr id="7" name="24答案.EPS" descr="id:2147492048;FounderCES"/>
          <p:cNvPicPr/>
          <p:nvPr/>
        </p:nvPicPr>
        <p:blipFill>
          <a:blip r:embed="rId2"/>
          <a:stretch>
            <a:fillRect/>
          </a:stretch>
        </p:blipFill>
        <p:spPr>
          <a:xfrm>
            <a:off x="441816" y="4805193"/>
            <a:ext cx="704850" cy="2511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确</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定溶液中</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的来源</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计算由水电离出的</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i="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再求比</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由水电离出的</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与溶液中</a:t>
            </a:r>
            <a:r>
              <a:rPr lang="en-US" altLang="zh-CN" b="1" i="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u="wavy" baseline="3000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u="wavy" smtClean="0">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相等</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endPar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同理</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由水电离出的</a:t>
            </a: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由水电离出的</a:t>
            </a: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 </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pc="-10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spc="-1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b="1" i="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spc="-100"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1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1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0.001 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由水电离出的</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1000</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4273;FounderCES"/>
          <p:cNvPicPr/>
          <p:nvPr/>
        </p:nvPicPr>
        <p:blipFill>
          <a:blip r:embed="rId1"/>
          <a:stretch>
            <a:fillRect/>
          </a:stretch>
        </p:blipFill>
        <p:spPr>
          <a:xfrm>
            <a:off x="483581" y="963476"/>
            <a:ext cx="745490" cy="26543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1296144"/>
          </a:xfrm>
          <a:prstGeom prst="rect">
            <a:avLst/>
          </a:prstGeom>
        </p:spPr>
      </p:pic>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任</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何水溶液中都有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酸溶液中的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、碱溶液中的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都只来源于水的电离。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顿有所悟.EPS" descr="id:2147494287;FounderCES"/>
          <p:cNvPicPr/>
          <p:nvPr/>
        </p:nvPicPr>
        <p:blipFill>
          <a:blip r:embed="rId2"/>
          <a:stretch>
            <a:fillRect/>
          </a:stretch>
        </p:blipFill>
        <p:spPr>
          <a:xfrm>
            <a:off x="524712" y="909818"/>
            <a:ext cx="1551305" cy="33972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强</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电解质和弱电解质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强电解质与弱电解质的比较</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知识过.EPS" descr="id:2147491679;FounderCES"/>
          <p:cNvPicPr/>
          <p:nvPr/>
        </p:nvPicPr>
        <p:blipFill>
          <a:blip r:embed="rId1"/>
          <a:stretch>
            <a:fillRect/>
          </a:stretch>
        </p:blipFill>
        <p:spPr>
          <a:xfrm>
            <a:off x="3070870" y="692696"/>
            <a:ext cx="6555146" cy="566430"/>
          </a:xfrm>
          <a:prstGeom prst="rect">
            <a:avLst/>
          </a:prstGeom>
        </p:spPr>
      </p:pic>
      <p:pic>
        <p:nvPicPr>
          <p:cNvPr id="5" name="知识点1.EPS" descr="id:2147491686;FounderCES"/>
          <p:cNvPicPr/>
          <p:nvPr/>
        </p:nvPicPr>
        <p:blipFill>
          <a:blip r:embed="rId2"/>
          <a:stretch>
            <a:fillRect/>
          </a:stretch>
        </p:blipFill>
        <p:spPr>
          <a:xfrm>
            <a:off x="478582" y="1483275"/>
            <a:ext cx="1308100" cy="361315"/>
          </a:xfrm>
          <a:prstGeom prst="rect">
            <a:avLst/>
          </a:prstGeom>
        </p:spPr>
      </p:pic>
      <p:graphicFrame>
        <p:nvGraphicFramePr>
          <p:cNvPr id="6" name="表格 5"/>
          <p:cNvGraphicFramePr>
            <a:graphicFrameLocks noGrp="1"/>
          </p:cNvGraphicFramePr>
          <p:nvPr/>
        </p:nvGraphicFramePr>
        <p:xfrm>
          <a:off x="478582" y="2530584"/>
          <a:ext cx="11233249" cy="2194560"/>
        </p:xfrm>
        <a:graphic>
          <a:graphicData uri="http://schemas.openxmlformats.org/drawingml/2006/table">
            <a:tbl>
              <a:tblPr firstRow="1" firstCol="1" bandRow="1"/>
              <a:tblGrid>
                <a:gridCol w="2016224"/>
                <a:gridCol w="3953125"/>
                <a:gridCol w="526390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强电解质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弱电解质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定义</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在水中能完全电离的电解质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在水中仅能部分电离的电解质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电解质在溶液中的存在形式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0005" marR="4000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只有阴、阳离子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既有阴、阳离子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又有电解质分子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478583" y="980728"/>
          <a:ext cx="11233248" cy="4389120"/>
        </p:xfrm>
        <a:graphic>
          <a:graphicData uri="http://schemas.openxmlformats.org/drawingml/2006/table">
            <a:tbl>
              <a:tblPr firstRow="1" firstCol="1" bandRow="1"/>
              <a:tblGrid>
                <a:gridCol w="1080119"/>
                <a:gridCol w="4608512"/>
                <a:gridCol w="5544617"/>
              </a:tblGrid>
              <a:tr h="33605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项目</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强电解质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弱电解质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688278">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实例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HBr</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HI</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强碱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KOH</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大多数盐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弱酸</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COOH</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HClO</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HF</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HNO</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弱碱</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Cu</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OH</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④</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极少数盐</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COO</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4680520"/>
          </a:xfrm>
          <a:prstGeom prst="rect">
            <a:avLst/>
          </a:prstGeom>
        </p:spPr>
      </p:pic>
      <p:sp>
        <p:nvSpPr>
          <p:cNvPr id="3" name="内容占位符 2"/>
          <p:cNvSpPr>
            <a:spLocks noGrp="1"/>
          </p:cNvSpPr>
          <p:nvPr>
            <p:ph idx="1"/>
          </p:nvPr>
        </p:nvSpPr>
        <p:spPr>
          <a:xfrm>
            <a:off x="360854" y="746120"/>
            <a:ext cx="11485848" cy="4454233"/>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强</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、弱电解质判断中的易错点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等物质溶于水所得溶液能导电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是因为溶于水后生成的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等电解质电离导电</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其本身不能电离出离子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故它们为非电解质。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电解质的强、弱与其溶解性无关。难溶的盐如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AgCl</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它们溶于水的部分能完全电离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是强电解质。易溶的物质如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它们在溶液中电离程度较小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是弱电解质。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溶液的导电能力强弱与电解质的强弱无关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取决于溶液中的离子浓度和离子所带的电荷。</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4018;FounderCES"/>
          <p:cNvPicPr/>
          <p:nvPr/>
        </p:nvPicPr>
        <p:blipFill>
          <a:blip r:embed="rId2"/>
          <a:stretch>
            <a:fillRect/>
          </a:stretch>
        </p:blipFill>
        <p:spPr>
          <a:xfrm>
            <a:off x="513086" y="891468"/>
            <a:ext cx="1578191" cy="36880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1224136"/>
          </a:xfrm>
          <a:prstGeom prst="rect">
            <a:avLst/>
          </a:prstGeom>
        </p:spPr>
      </p:pic>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属于非电解质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属于弱电解质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氨水既不属于电解质也不属于非电解质。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温馨提示.EPS" descr="id:2147494025;FounderCES"/>
          <p:cNvPicPr/>
          <p:nvPr/>
        </p:nvPicPr>
        <p:blipFill>
          <a:blip r:embed="rId2"/>
          <a:stretch>
            <a:fillRect/>
          </a:stretch>
        </p:blipFill>
        <p:spPr>
          <a:xfrm>
            <a:off x="550590" y="968821"/>
            <a:ext cx="1332040" cy="26193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690900"/>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电离方程式的书写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强电解质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完全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电离，书写电离方程式时，用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NaCl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弱电解质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部分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电离，书写电离方程式时，用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一元弱酸、弱碱一步电离。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COOH</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COO</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up>
                        <m:r>
                          <m:rPr>
                            <m:nor/>
                          </m:rP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m:t>＋</m:t>
                        </m:r>
                      </m:sup>
                    </m:sSubSup>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690900"/>
              </a:xfrm>
              <a:blipFill rotWithShape="1">
                <a:blip r:embed="rId1"/>
                <a:stretch>
                  <a:fillRect l="-2" t="-13" r="1" b="-2339"/>
                </a:stretch>
              </a:blipFill>
            </p:spPr>
            <p:txBody>
              <a:bodyPr/>
              <a:lstStyle/>
              <a:p>
                <a:r>
                  <a:rPr lang="zh-CN" altLang="en-US">
                    <a:noFill/>
                  </a:rPr>
                  <a:t> </a:t>
                </a:r>
              </a:p>
            </p:txBody>
          </p:sp>
        </mc:Fallback>
      </mc:AlternateContent>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8991</Words>
  <Application>WPS 演示</Application>
  <PresentationFormat>自定义</PresentationFormat>
  <Paragraphs>507</Paragraphs>
  <Slides>48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48</vt:i4>
      </vt:variant>
    </vt:vector>
  </HeadingPairs>
  <TitlesOfParts>
    <vt:vector size="61"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414</cp:revision>
  <dcterms:created xsi:type="dcterms:W3CDTF">2020-11-06T05:24:00Z</dcterms:created>
  <dcterms:modified xsi:type="dcterms:W3CDTF">2025-09-01T06:14:57Z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B2A16B4A9E6D46F98BF7D676FBE2951E_12</vt:lpwstr>
  </property>
</Properties>
</file>